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4"/>
  </p:notesMasterIdLst>
  <p:sldIdLst>
    <p:sldId id="256" r:id="rId3"/>
    <p:sldId id="257" r:id="rId4"/>
    <p:sldId id="259" r:id="rId5"/>
    <p:sldId id="260" r:id="rId6"/>
    <p:sldId id="261" r:id="rId7"/>
    <p:sldId id="262" r:id="rId8"/>
    <p:sldId id="263" r:id="rId9"/>
    <p:sldId id="264" r:id="rId10"/>
    <p:sldId id="258" r:id="rId11"/>
    <p:sldId id="265" r:id="rId12"/>
    <p:sldId id="266" r:id="rId13"/>
    <p:sldId id="267" r:id="rId14"/>
    <p:sldId id="268" r:id="rId15"/>
    <p:sldId id="269" r:id="rId16"/>
    <p:sldId id="272" r:id="rId17"/>
    <p:sldId id="270" r:id="rId18"/>
    <p:sldId id="271" r:id="rId19"/>
    <p:sldId id="273" r:id="rId20"/>
    <p:sldId id="274" r:id="rId21"/>
    <p:sldId id="275" r:id="rId22"/>
    <p:sldId id="276" r:id="rId23"/>
  </p:sldIdLst>
  <p:sldSz cx="9144000" cy="5143500" type="screen16x9"/>
  <p:notesSz cx="6858000" cy="9144000"/>
  <p:embeddedFontLst>
    <p:embeddedFont>
      <p:font typeface="Dosis" pitchFamily="2" charset="0"/>
      <p:regular r:id="rId25"/>
      <p:bold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61D58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96"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6A081-907E-4AD7-8FC8-D737EF409CE5}" type="doc">
      <dgm:prSet loTypeId="urn:microsoft.com/office/officeart/2005/8/layout/process1" loCatId="process" qsTypeId="urn:microsoft.com/office/officeart/2005/8/quickstyle/simple1" qsCatId="simple" csTypeId="urn:microsoft.com/office/officeart/2005/8/colors/colorful1" csCatId="colorful" phldr="1"/>
      <dgm:spPr/>
    </dgm:pt>
    <dgm:pt modelId="{56A1D07C-7933-4B1C-A4A6-9030F0701BBA}">
      <dgm:prSet phldrT="[Text]"/>
      <dgm:spPr/>
      <dgm:t>
        <a:bodyPr/>
        <a:lstStyle/>
        <a:p>
          <a:r>
            <a:rPr lang="en-US" dirty="0"/>
            <a:t>Timestamp</a:t>
          </a:r>
          <a:endParaRPr lang="en-ID" dirty="0"/>
        </a:p>
      </dgm:t>
    </dgm:pt>
    <dgm:pt modelId="{8AB31F66-6E08-4355-B649-74A28C40E945}" type="parTrans" cxnId="{FC47BAD5-D5D6-4609-AF6D-CDF33F2FC7BE}">
      <dgm:prSet/>
      <dgm:spPr/>
      <dgm:t>
        <a:bodyPr/>
        <a:lstStyle/>
        <a:p>
          <a:endParaRPr lang="en-ID"/>
        </a:p>
      </dgm:t>
    </dgm:pt>
    <dgm:pt modelId="{789507FE-3BCC-41E6-8BE7-AD1F90B2FDFA}" type="sibTrans" cxnId="{FC47BAD5-D5D6-4609-AF6D-CDF33F2FC7BE}">
      <dgm:prSet/>
      <dgm:spPr/>
      <dgm:t>
        <a:bodyPr/>
        <a:lstStyle/>
        <a:p>
          <a:endParaRPr lang="en-ID"/>
        </a:p>
      </dgm:t>
    </dgm:pt>
    <dgm:pt modelId="{494F483B-6D21-4609-815C-D7B5F64050B8}">
      <dgm:prSet phldrT="[Text]"/>
      <dgm:spPr/>
      <dgm:t>
        <a:bodyPr/>
        <a:lstStyle/>
        <a:p>
          <a:r>
            <a:rPr lang="en-US" dirty="0"/>
            <a:t>Date</a:t>
          </a:r>
          <a:endParaRPr lang="en-ID" dirty="0"/>
        </a:p>
      </dgm:t>
    </dgm:pt>
    <dgm:pt modelId="{DCB9FF30-0C56-4AE3-898F-CAA0C3137706}" type="parTrans" cxnId="{63CD6C09-0103-4453-A10D-B7E8A4A1A224}">
      <dgm:prSet/>
      <dgm:spPr/>
      <dgm:t>
        <a:bodyPr/>
        <a:lstStyle/>
        <a:p>
          <a:endParaRPr lang="en-ID"/>
        </a:p>
      </dgm:t>
    </dgm:pt>
    <dgm:pt modelId="{A489942C-9FF1-4488-B488-3F9E00F14D12}" type="sibTrans" cxnId="{63CD6C09-0103-4453-A10D-B7E8A4A1A224}">
      <dgm:prSet/>
      <dgm:spPr/>
      <dgm:t>
        <a:bodyPr/>
        <a:lstStyle/>
        <a:p>
          <a:endParaRPr lang="en-ID"/>
        </a:p>
      </dgm:t>
    </dgm:pt>
    <dgm:pt modelId="{DBDAF810-B6FA-48C1-9F0F-F15B7CDDF898}">
      <dgm:prSet phldrT="[Text]"/>
      <dgm:spPr/>
      <dgm:t>
        <a:bodyPr/>
        <a:lstStyle/>
        <a:p>
          <a:r>
            <a:rPr lang="en-US" dirty="0"/>
            <a:t>Year</a:t>
          </a:r>
        </a:p>
        <a:p>
          <a:r>
            <a:rPr lang="en-US" dirty="0"/>
            <a:t>Month</a:t>
          </a:r>
        </a:p>
        <a:p>
          <a:r>
            <a:rPr lang="en-US" dirty="0"/>
            <a:t>Day</a:t>
          </a:r>
        </a:p>
        <a:p>
          <a:r>
            <a:rPr lang="en-US" dirty="0"/>
            <a:t>week</a:t>
          </a:r>
          <a:endParaRPr lang="en-ID" dirty="0"/>
        </a:p>
      </dgm:t>
    </dgm:pt>
    <dgm:pt modelId="{7A7A41C3-00FE-4DFE-8E86-7A9D4A167973}" type="parTrans" cxnId="{393C05B3-05B7-4ED2-8206-2A11470602FF}">
      <dgm:prSet/>
      <dgm:spPr/>
      <dgm:t>
        <a:bodyPr/>
        <a:lstStyle/>
        <a:p>
          <a:endParaRPr lang="en-ID"/>
        </a:p>
      </dgm:t>
    </dgm:pt>
    <dgm:pt modelId="{15B261AC-3A77-47B5-ADE7-87B901036F97}" type="sibTrans" cxnId="{393C05B3-05B7-4ED2-8206-2A11470602FF}">
      <dgm:prSet/>
      <dgm:spPr/>
      <dgm:t>
        <a:bodyPr/>
        <a:lstStyle/>
        <a:p>
          <a:endParaRPr lang="en-ID"/>
        </a:p>
      </dgm:t>
    </dgm:pt>
    <dgm:pt modelId="{ABA43754-F29B-4245-AF48-63E91A11B1DC}" type="pres">
      <dgm:prSet presAssocID="{72C6A081-907E-4AD7-8FC8-D737EF409CE5}" presName="Name0" presStyleCnt="0">
        <dgm:presLayoutVars>
          <dgm:dir/>
          <dgm:resizeHandles val="exact"/>
        </dgm:presLayoutVars>
      </dgm:prSet>
      <dgm:spPr/>
    </dgm:pt>
    <dgm:pt modelId="{92B30DD2-9DED-4953-8756-EEB3FBF63A92}" type="pres">
      <dgm:prSet presAssocID="{56A1D07C-7933-4B1C-A4A6-9030F0701BBA}" presName="node" presStyleLbl="node1" presStyleIdx="0" presStyleCnt="3">
        <dgm:presLayoutVars>
          <dgm:bulletEnabled val="1"/>
        </dgm:presLayoutVars>
      </dgm:prSet>
      <dgm:spPr/>
    </dgm:pt>
    <dgm:pt modelId="{5F31EAAE-A301-4395-A351-01CA27E43262}" type="pres">
      <dgm:prSet presAssocID="{789507FE-3BCC-41E6-8BE7-AD1F90B2FDFA}" presName="sibTrans" presStyleLbl="sibTrans2D1" presStyleIdx="0" presStyleCnt="2"/>
      <dgm:spPr/>
    </dgm:pt>
    <dgm:pt modelId="{6363A4CE-66B5-483F-BE04-B9DA1D16FE1B}" type="pres">
      <dgm:prSet presAssocID="{789507FE-3BCC-41E6-8BE7-AD1F90B2FDFA}" presName="connectorText" presStyleLbl="sibTrans2D1" presStyleIdx="0" presStyleCnt="2"/>
      <dgm:spPr/>
    </dgm:pt>
    <dgm:pt modelId="{3705D776-D0DB-4493-A4B8-A798E737B4D8}" type="pres">
      <dgm:prSet presAssocID="{494F483B-6D21-4609-815C-D7B5F64050B8}" presName="node" presStyleLbl="node1" presStyleIdx="1" presStyleCnt="3">
        <dgm:presLayoutVars>
          <dgm:bulletEnabled val="1"/>
        </dgm:presLayoutVars>
      </dgm:prSet>
      <dgm:spPr/>
    </dgm:pt>
    <dgm:pt modelId="{733281EA-A25F-44E0-931A-CEBFDC0C6AE0}" type="pres">
      <dgm:prSet presAssocID="{A489942C-9FF1-4488-B488-3F9E00F14D12}" presName="sibTrans" presStyleLbl="sibTrans2D1" presStyleIdx="1" presStyleCnt="2"/>
      <dgm:spPr/>
    </dgm:pt>
    <dgm:pt modelId="{61CF550F-209B-41A7-B064-4E316F8CBBD2}" type="pres">
      <dgm:prSet presAssocID="{A489942C-9FF1-4488-B488-3F9E00F14D12}" presName="connectorText" presStyleLbl="sibTrans2D1" presStyleIdx="1" presStyleCnt="2"/>
      <dgm:spPr/>
    </dgm:pt>
    <dgm:pt modelId="{B4B0575B-2B99-42D7-8B10-4643D2ECFE31}" type="pres">
      <dgm:prSet presAssocID="{DBDAF810-B6FA-48C1-9F0F-F15B7CDDF898}" presName="node" presStyleLbl="node1" presStyleIdx="2" presStyleCnt="3">
        <dgm:presLayoutVars>
          <dgm:bulletEnabled val="1"/>
        </dgm:presLayoutVars>
      </dgm:prSet>
      <dgm:spPr/>
    </dgm:pt>
  </dgm:ptLst>
  <dgm:cxnLst>
    <dgm:cxn modelId="{9ECA0808-88CC-45D7-9C60-968661192B4E}" type="presOf" srcId="{56A1D07C-7933-4B1C-A4A6-9030F0701BBA}" destId="{92B30DD2-9DED-4953-8756-EEB3FBF63A92}" srcOrd="0" destOrd="0" presId="urn:microsoft.com/office/officeart/2005/8/layout/process1"/>
    <dgm:cxn modelId="{63CD6C09-0103-4453-A10D-B7E8A4A1A224}" srcId="{72C6A081-907E-4AD7-8FC8-D737EF409CE5}" destId="{494F483B-6D21-4609-815C-D7B5F64050B8}" srcOrd="1" destOrd="0" parTransId="{DCB9FF30-0C56-4AE3-898F-CAA0C3137706}" sibTransId="{A489942C-9FF1-4488-B488-3F9E00F14D12}"/>
    <dgm:cxn modelId="{22B67614-B898-41AC-9716-26374AF46FBE}" type="presOf" srcId="{A489942C-9FF1-4488-B488-3F9E00F14D12}" destId="{733281EA-A25F-44E0-931A-CEBFDC0C6AE0}" srcOrd="0" destOrd="0" presId="urn:microsoft.com/office/officeart/2005/8/layout/process1"/>
    <dgm:cxn modelId="{26C73F38-8136-423A-B0A7-F11586312E8C}" type="presOf" srcId="{789507FE-3BCC-41E6-8BE7-AD1F90B2FDFA}" destId="{6363A4CE-66B5-483F-BE04-B9DA1D16FE1B}" srcOrd="1" destOrd="0" presId="urn:microsoft.com/office/officeart/2005/8/layout/process1"/>
    <dgm:cxn modelId="{AF0B0F65-2C90-458B-8251-CDBE78286FF4}" type="presOf" srcId="{72C6A081-907E-4AD7-8FC8-D737EF409CE5}" destId="{ABA43754-F29B-4245-AF48-63E91A11B1DC}" srcOrd="0" destOrd="0" presId="urn:microsoft.com/office/officeart/2005/8/layout/process1"/>
    <dgm:cxn modelId="{4686C296-7B67-4EAA-8BE4-9AB4F9F12C49}" type="presOf" srcId="{A489942C-9FF1-4488-B488-3F9E00F14D12}" destId="{61CF550F-209B-41A7-B064-4E316F8CBBD2}" srcOrd="1" destOrd="0" presId="urn:microsoft.com/office/officeart/2005/8/layout/process1"/>
    <dgm:cxn modelId="{393C05B3-05B7-4ED2-8206-2A11470602FF}" srcId="{72C6A081-907E-4AD7-8FC8-D737EF409CE5}" destId="{DBDAF810-B6FA-48C1-9F0F-F15B7CDDF898}" srcOrd="2" destOrd="0" parTransId="{7A7A41C3-00FE-4DFE-8E86-7A9D4A167973}" sibTransId="{15B261AC-3A77-47B5-ADE7-87B901036F97}"/>
    <dgm:cxn modelId="{698B54CE-F01C-4328-81B3-0047E0625667}" type="presOf" srcId="{DBDAF810-B6FA-48C1-9F0F-F15B7CDDF898}" destId="{B4B0575B-2B99-42D7-8B10-4643D2ECFE31}" srcOrd="0" destOrd="0" presId="urn:microsoft.com/office/officeart/2005/8/layout/process1"/>
    <dgm:cxn modelId="{FC47BAD5-D5D6-4609-AF6D-CDF33F2FC7BE}" srcId="{72C6A081-907E-4AD7-8FC8-D737EF409CE5}" destId="{56A1D07C-7933-4B1C-A4A6-9030F0701BBA}" srcOrd="0" destOrd="0" parTransId="{8AB31F66-6E08-4355-B649-74A28C40E945}" sibTransId="{789507FE-3BCC-41E6-8BE7-AD1F90B2FDFA}"/>
    <dgm:cxn modelId="{FD8DD0EC-EE49-4BBE-B24E-4FF13F69067E}" type="presOf" srcId="{789507FE-3BCC-41E6-8BE7-AD1F90B2FDFA}" destId="{5F31EAAE-A301-4395-A351-01CA27E43262}" srcOrd="0" destOrd="0" presId="urn:microsoft.com/office/officeart/2005/8/layout/process1"/>
    <dgm:cxn modelId="{6E02EDEE-D3FE-4258-BE7A-44219EB710DF}" type="presOf" srcId="{494F483B-6D21-4609-815C-D7B5F64050B8}" destId="{3705D776-D0DB-4493-A4B8-A798E737B4D8}" srcOrd="0" destOrd="0" presId="urn:microsoft.com/office/officeart/2005/8/layout/process1"/>
    <dgm:cxn modelId="{E5745E50-7253-4F0F-BEFF-3651EEBC2371}" type="presParOf" srcId="{ABA43754-F29B-4245-AF48-63E91A11B1DC}" destId="{92B30DD2-9DED-4953-8756-EEB3FBF63A92}" srcOrd="0" destOrd="0" presId="urn:microsoft.com/office/officeart/2005/8/layout/process1"/>
    <dgm:cxn modelId="{746302DC-7E76-4BEC-A2A0-81DE24FEADD4}" type="presParOf" srcId="{ABA43754-F29B-4245-AF48-63E91A11B1DC}" destId="{5F31EAAE-A301-4395-A351-01CA27E43262}" srcOrd="1" destOrd="0" presId="urn:microsoft.com/office/officeart/2005/8/layout/process1"/>
    <dgm:cxn modelId="{56490CB2-9A15-42C1-BFD0-FBD49D2BE83A}" type="presParOf" srcId="{5F31EAAE-A301-4395-A351-01CA27E43262}" destId="{6363A4CE-66B5-483F-BE04-B9DA1D16FE1B}" srcOrd="0" destOrd="0" presId="urn:microsoft.com/office/officeart/2005/8/layout/process1"/>
    <dgm:cxn modelId="{E986984D-1E43-429D-A9C6-7C5A503F21BD}" type="presParOf" srcId="{ABA43754-F29B-4245-AF48-63E91A11B1DC}" destId="{3705D776-D0DB-4493-A4B8-A798E737B4D8}" srcOrd="2" destOrd="0" presId="urn:microsoft.com/office/officeart/2005/8/layout/process1"/>
    <dgm:cxn modelId="{1938D90F-0717-42F6-8E6A-8D9FCE33DC87}" type="presParOf" srcId="{ABA43754-F29B-4245-AF48-63E91A11B1DC}" destId="{733281EA-A25F-44E0-931A-CEBFDC0C6AE0}" srcOrd="3" destOrd="0" presId="urn:microsoft.com/office/officeart/2005/8/layout/process1"/>
    <dgm:cxn modelId="{BFFC6446-EA64-4671-A342-4FDD6855228D}" type="presParOf" srcId="{733281EA-A25F-44E0-931A-CEBFDC0C6AE0}" destId="{61CF550F-209B-41A7-B064-4E316F8CBBD2}" srcOrd="0" destOrd="0" presId="urn:microsoft.com/office/officeart/2005/8/layout/process1"/>
    <dgm:cxn modelId="{73A99379-A53A-4ABA-B321-8076B1DA393E}" type="presParOf" srcId="{ABA43754-F29B-4245-AF48-63E91A11B1DC}" destId="{B4B0575B-2B99-42D7-8B10-4643D2ECFE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30DD2-9DED-4953-8756-EEB3FBF63A92}">
      <dsp:nvSpPr>
        <dsp:cNvPr id="0" name=""/>
        <dsp:cNvSpPr/>
      </dsp:nvSpPr>
      <dsp:spPr>
        <a:xfrm>
          <a:off x="6594" y="573499"/>
          <a:ext cx="1971123" cy="145986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Timestamp</a:t>
          </a:r>
          <a:endParaRPr lang="en-ID" sz="1800" kern="1200" dirty="0"/>
        </a:p>
      </dsp:txBody>
      <dsp:txXfrm>
        <a:off x="49352" y="616257"/>
        <a:ext cx="1885607" cy="1374347"/>
      </dsp:txXfrm>
    </dsp:sp>
    <dsp:sp modelId="{5F31EAAE-A301-4395-A351-01CA27E43262}">
      <dsp:nvSpPr>
        <dsp:cNvPr id="0" name=""/>
        <dsp:cNvSpPr/>
      </dsp:nvSpPr>
      <dsp:spPr>
        <a:xfrm>
          <a:off x="2174830" y="1059011"/>
          <a:ext cx="417878" cy="4888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D" sz="1400" kern="1200"/>
        </a:p>
      </dsp:txBody>
      <dsp:txXfrm>
        <a:off x="2174830" y="1156779"/>
        <a:ext cx="292515" cy="293302"/>
      </dsp:txXfrm>
    </dsp:sp>
    <dsp:sp modelId="{3705D776-D0DB-4493-A4B8-A798E737B4D8}">
      <dsp:nvSpPr>
        <dsp:cNvPr id="0" name=""/>
        <dsp:cNvSpPr/>
      </dsp:nvSpPr>
      <dsp:spPr>
        <a:xfrm>
          <a:off x="2766167" y="573499"/>
          <a:ext cx="1971123" cy="145986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Date</a:t>
          </a:r>
          <a:endParaRPr lang="en-ID" sz="1800" kern="1200" dirty="0"/>
        </a:p>
      </dsp:txBody>
      <dsp:txXfrm>
        <a:off x="2808925" y="616257"/>
        <a:ext cx="1885607" cy="1374347"/>
      </dsp:txXfrm>
    </dsp:sp>
    <dsp:sp modelId="{733281EA-A25F-44E0-931A-CEBFDC0C6AE0}">
      <dsp:nvSpPr>
        <dsp:cNvPr id="0" name=""/>
        <dsp:cNvSpPr/>
      </dsp:nvSpPr>
      <dsp:spPr>
        <a:xfrm>
          <a:off x="4934403" y="1059011"/>
          <a:ext cx="417878" cy="48883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D" sz="1400" kern="1200"/>
        </a:p>
      </dsp:txBody>
      <dsp:txXfrm>
        <a:off x="4934403" y="1156779"/>
        <a:ext cx="292515" cy="293302"/>
      </dsp:txXfrm>
    </dsp:sp>
    <dsp:sp modelId="{B4B0575B-2B99-42D7-8B10-4643D2ECFE31}">
      <dsp:nvSpPr>
        <dsp:cNvPr id="0" name=""/>
        <dsp:cNvSpPr/>
      </dsp:nvSpPr>
      <dsp:spPr>
        <a:xfrm>
          <a:off x="5525740" y="573499"/>
          <a:ext cx="1971123" cy="145986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Year</a:t>
          </a:r>
        </a:p>
        <a:p>
          <a:pPr marL="0" lvl="0" indent="0" algn="ctr" defTabSz="800100">
            <a:lnSpc>
              <a:spcPct val="90000"/>
            </a:lnSpc>
            <a:spcBef>
              <a:spcPct val="0"/>
            </a:spcBef>
            <a:spcAft>
              <a:spcPct val="35000"/>
            </a:spcAft>
            <a:buNone/>
          </a:pPr>
          <a:r>
            <a:rPr lang="en-US" sz="1800" kern="1200" dirty="0"/>
            <a:t>Month</a:t>
          </a:r>
        </a:p>
        <a:p>
          <a:pPr marL="0" lvl="0" indent="0" algn="ctr" defTabSz="800100">
            <a:lnSpc>
              <a:spcPct val="90000"/>
            </a:lnSpc>
            <a:spcBef>
              <a:spcPct val="0"/>
            </a:spcBef>
            <a:spcAft>
              <a:spcPct val="35000"/>
            </a:spcAft>
            <a:buNone/>
          </a:pPr>
          <a:r>
            <a:rPr lang="en-US" sz="1800" kern="1200" dirty="0"/>
            <a:t>Day</a:t>
          </a:r>
        </a:p>
        <a:p>
          <a:pPr marL="0" lvl="0" indent="0" algn="ctr" defTabSz="800100">
            <a:lnSpc>
              <a:spcPct val="90000"/>
            </a:lnSpc>
            <a:spcBef>
              <a:spcPct val="0"/>
            </a:spcBef>
            <a:spcAft>
              <a:spcPct val="35000"/>
            </a:spcAft>
            <a:buNone/>
          </a:pPr>
          <a:r>
            <a:rPr lang="en-US" sz="1800" kern="1200" dirty="0"/>
            <a:t>week</a:t>
          </a:r>
          <a:endParaRPr lang="en-ID" sz="1800" kern="1200" dirty="0"/>
        </a:p>
      </dsp:txBody>
      <dsp:txXfrm>
        <a:off x="5568498" y="616257"/>
        <a:ext cx="1885607" cy="13743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37292794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824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pic>
        <p:nvPicPr>
          <p:cNvPr id="6" name="Picture 5">
            <a:extLst>
              <a:ext uri="{FF2B5EF4-FFF2-40B4-BE49-F238E27FC236}">
                <a16:creationId xmlns:a16="http://schemas.microsoft.com/office/drawing/2014/main" id="{17CCC1CB-461C-E3B9-5F88-11C821F54DF2}"/>
              </a:ext>
            </a:extLst>
          </p:cNvPr>
          <p:cNvPicPr>
            <a:picLocks noChangeAspect="1"/>
          </p:cNvPicPr>
          <p:nvPr/>
        </p:nvPicPr>
        <p:blipFill>
          <a:blip r:embed="rId5"/>
          <a:stretch>
            <a:fillRect/>
          </a:stretch>
        </p:blipFill>
        <p:spPr>
          <a:xfrm>
            <a:off x="4588950" y="595309"/>
            <a:ext cx="1371000" cy="1308891"/>
          </a:xfrm>
          <a:prstGeom prst="rect">
            <a:avLst/>
          </a:prstGeom>
        </p:spPr>
      </p:pic>
      <p:sp>
        <p:nvSpPr>
          <p:cNvPr id="7" name="Google Shape;102;p25">
            <a:extLst>
              <a:ext uri="{FF2B5EF4-FFF2-40B4-BE49-F238E27FC236}">
                <a16:creationId xmlns:a16="http://schemas.microsoft.com/office/drawing/2014/main" id="{D3C72CA2-B2A3-A8F5-DDFC-28CDB7A9CB79}"/>
              </a:ext>
            </a:extLst>
          </p:cNvPr>
          <p:cNvSpPr txBox="1">
            <a:spLocks/>
          </p:cNvSpPr>
          <p:nvPr/>
        </p:nvSpPr>
        <p:spPr>
          <a:xfrm>
            <a:off x="4665300" y="2309525"/>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Times New Roman" panose="02020603050405020304" pitchFamily="18" charset="0"/>
                <a:cs typeface="Times New Roman" panose="02020603050405020304" pitchFamily="18" charset="0"/>
              </a:rPr>
              <a:t>‘I Graduated from Universitas Indonesia in July 2018, majored in Public Health Nutrition. Previously, I finished my internship at Hospital and also Community Service. Right now, I working as a Customer Service. I graduate from Data Science bootcamp at </a:t>
            </a:r>
            <a:r>
              <a:rPr lang="en-US" sz="1400" dirty="0" err="1">
                <a:latin typeface="Times New Roman" panose="02020603050405020304" pitchFamily="18" charset="0"/>
                <a:cs typeface="Times New Roman" panose="02020603050405020304" pitchFamily="18" charset="0"/>
              </a:rPr>
              <a:t>Rakamin</a:t>
            </a:r>
            <a:r>
              <a:rPr lang="en-US" sz="1400" dirty="0">
                <a:latin typeface="Times New Roman" panose="02020603050405020304" pitchFamily="18" charset="0"/>
                <a:cs typeface="Times New Roman" panose="02020603050405020304" pitchFamily="18" charset="0"/>
              </a:rPr>
              <a:t> with strong analytical thinking and build end to end an experience in Data Science with mini project and virtual internship. I have an knowledge in common data science stacks (SQL, Python, Data Science Libraries).</a:t>
            </a:r>
            <a:endParaRPr lang="en-US" sz="2790" dirty="0"/>
          </a:p>
        </p:txBody>
      </p:sp>
      <p:sp>
        <p:nvSpPr>
          <p:cNvPr id="10" name="Google Shape;100;p25">
            <a:extLst>
              <a:ext uri="{FF2B5EF4-FFF2-40B4-BE49-F238E27FC236}">
                <a16:creationId xmlns:a16="http://schemas.microsoft.com/office/drawing/2014/main" id="{97AAAAC8-1B52-EBD4-DADA-838C9FF2114D}"/>
              </a:ext>
            </a:extLst>
          </p:cNvPr>
          <p:cNvSpPr txBox="1"/>
          <p:nvPr/>
        </p:nvSpPr>
        <p:spPr>
          <a:xfrm>
            <a:off x="5959950" y="763618"/>
            <a:ext cx="296535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Inggriani Priscilia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prisciliainggriani@gmail.com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https://www.linkedin.com/in/inggriani-priscilia-69779b179/</a:t>
            </a:r>
            <a:endParaRPr sz="1200" dirty="0">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3851-6873-5073-6549-8C097CA037BD}"/>
              </a:ext>
            </a:extLst>
          </p:cNvPr>
          <p:cNvSpPr>
            <a:spLocks noGrp="1"/>
          </p:cNvSpPr>
          <p:nvPr>
            <p:ph type="title"/>
          </p:nvPr>
        </p:nvSpPr>
        <p:spPr/>
        <p:txBody>
          <a:bodyPr/>
          <a:lstStyle/>
          <a:p>
            <a:r>
              <a:rPr lang="en-US" dirty="0"/>
              <a:t>Extraction</a:t>
            </a:r>
            <a:endParaRPr lang="en-ID" dirty="0"/>
          </a:p>
        </p:txBody>
      </p:sp>
      <p:graphicFrame>
        <p:nvGraphicFramePr>
          <p:cNvPr id="4" name="Diagram 3">
            <a:extLst>
              <a:ext uri="{FF2B5EF4-FFF2-40B4-BE49-F238E27FC236}">
                <a16:creationId xmlns:a16="http://schemas.microsoft.com/office/drawing/2014/main" id="{01A23A7A-D9A8-AB55-F9A7-14F450372F43}"/>
              </a:ext>
            </a:extLst>
          </p:cNvPr>
          <p:cNvGraphicFramePr/>
          <p:nvPr/>
        </p:nvGraphicFramePr>
        <p:xfrm>
          <a:off x="820270" y="583168"/>
          <a:ext cx="7503459" cy="2606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1D2C5C8-CF7A-C8C6-2E9B-9C72A31869DB}"/>
              </a:ext>
            </a:extLst>
          </p:cNvPr>
          <p:cNvSpPr txBox="1"/>
          <p:nvPr/>
        </p:nvSpPr>
        <p:spPr>
          <a:xfrm>
            <a:off x="439271" y="3190030"/>
            <a:ext cx="7884458" cy="738664"/>
          </a:xfrm>
          <a:prstGeom prst="rect">
            <a:avLst/>
          </a:prstGeom>
          <a:noFill/>
        </p:spPr>
        <p:txBody>
          <a:bodyPr wrap="square" rtlCol="0">
            <a:spAutoFit/>
          </a:bodyPr>
          <a:lstStyle/>
          <a:p>
            <a:r>
              <a:rPr lang="en-US" dirty="0"/>
              <a:t>Pada </a:t>
            </a:r>
            <a:r>
              <a:rPr lang="en-US" dirty="0" err="1"/>
              <a:t>kolom</a:t>
            </a:r>
            <a:r>
              <a:rPr lang="en-US" dirty="0"/>
              <a:t> Timestamp, </a:t>
            </a:r>
            <a:r>
              <a:rPr lang="en-US" dirty="0" err="1"/>
              <a:t>dilakukan</a:t>
            </a:r>
            <a:r>
              <a:rPr lang="en-US" dirty="0"/>
              <a:t> proses </a:t>
            </a:r>
            <a:r>
              <a:rPr lang="en-US" dirty="0" err="1"/>
              <a:t>pengubahan</a:t>
            </a:r>
            <a:r>
              <a:rPr lang="en-US" dirty="0"/>
              <a:t> </a:t>
            </a:r>
            <a:r>
              <a:rPr lang="en-US" dirty="0" err="1"/>
              <a:t>menggunakan</a:t>
            </a:r>
            <a:r>
              <a:rPr lang="en-US" dirty="0"/>
              <a:t> pandas </a:t>
            </a:r>
            <a:r>
              <a:rPr lang="en-US" dirty="0" err="1"/>
              <a:t>untuk</a:t>
            </a:r>
            <a:r>
              <a:rPr lang="en-US" dirty="0"/>
              <a:t> date (</a:t>
            </a:r>
            <a:r>
              <a:rPr lang="en-US" dirty="0" err="1"/>
              <a:t>pd.to_datetime</a:t>
            </a:r>
            <a:r>
              <a:rPr lang="en-US" dirty="0"/>
              <a:t>). </a:t>
            </a:r>
            <a:r>
              <a:rPr lang="en-US" dirty="0" err="1"/>
              <a:t>Setelah</a:t>
            </a:r>
            <a:r>
              <a:rPr lang="en-US" dirty="0"/>
              <a:t> </a:t>
            </a:r>
            <a:r>
              <a:rPr lang="en-US" dirty="0" err="1"/>
              <a:t>itu</a:t>
            </a:r>
            <a:r>
              <a:rPr lang="en-US" dirty="0"/>
              <a:t>, </a:t>
            </a:r>
            <a:r>
              <a:rPr lang="en-US" dirty="0" err="1"/>
              <a:t>dari</a:t>
            </a:r>
            <a:r>
              <a:rPr lang="en-US" dirty="0"/>
              <a:t> </a:t>
            </a:r>
            <a:r>
              <a:rPr lang="en-US" dirty="0" err="1"/>
              <a:t>kolom</a:t>
            </a:r>
            <a:r>
              <a:rPr lang="en-US" dirty="0"/>
              <a:t> date </a:t>
            </a:r>
            <a:r>
              <a:rPr lang="en-US" dirty="0" err="1"/>
              <a:t>baru</a:t>
            </a:r>
            <a:r>
              <a:rPr lang="en-US" dirty="0"/>
              <a:t> di extract </a:t>
            </a:r>
            <a:r>
              <a:rPr lang="en-US" dirty="0" err="1"/>
              <a:t>sesuai</a:t>
            </a:r>
            <a:r>
              <a:rPr lang="en-US" dirty="0"/>
              <a:t> </a:t>
            </a:r>
            <a:r>
              <a:rPr lang="en-US" dirty="0" err="1"/>
              <a:t>dengan</a:t>
            </a:r>
            <a:r>
              <a:rPr lang="en-US" dirty="0"/>
              <a:t> yang </a:t>
            </a:r>
            <a:r>
              <a:rPr lang="en-US" dirty="0" err="1"/>
              <a:t>diinginkan</a:t>
            </a:r>
            <a:r>
              <a:rPr lang="en-US" dirty="0"/>
              <a:t>, </a:t>
            </a:r>
            <a:r>
              <a:rPr lang="en-US" dirty="0" err="1"/>
              <a:t>yaitu</a:t>
            </a:r>
            <a:r>
              <a:rPr lang="en-US" dirty="0"/>
              <a:t> </a:t>
            </a:r>
            <a:r>
              <a:rPr lang="en-US" dirty="0" err="1"/>
              <a:t>tahun</a:t>
            </a:r>
            <a:r>
              <a:rPr lang="en-US" dirty="0"/>
              <a:t>; </a:t>
            </a:r>
            <a:r>
              <a:rPr lang="en-US" dirty="0" err="1"/>
              <a:t>bulan</a:t>
            </a:r>
            <a:r>
              <a:rPr lang="en-US" dirty="0"/>
              <a:t>; </a:t>
            </a:r>
            <a:r>
              <a:rPr lang="en-US" dirty="0" err="1"/>
              <a:t>hari</a:t>
            </a:r>
            <a:r>
              <a:rPr lang="en-US" dirty="0"/>
              <a:t>; dan pekan. Proses </a:t>
            </a:r>
            <a:r>
              <a:rPr lang="en-US" dirty="0" err="1"/>
              <a:t>ini</a:t>
            </a:r>
            <a:r>
              <a:rPr lang="en-US" dirty="0"/>
              <a:t> </a:t>
            </a:r>
            <a:r>
              <a:rPr lang="en-US" dirty="0" err="1"/>
              <a:t>menggunakan</a:t>
            </a:r>
            <a:r>
              <a:rPr lang="en-US" dirty="0"/>
              <a:t> </a:t>
            </a:r>
            <a:r>
              <a:rPr lang="en-US" dirty="0" err="1"/>
              <a:t>dt.year</a:t>
            </a:r>
            <a:r>
              <a:rPr lang="en-US" dirty="0"/>
              <a:t>, </a:t>
            </a:r>
            <a:r>
              <a:rPr lang="en-US" dirty="0" err="1"/>
              <a:t>dt,month</a:t>
            </a:r>
            <a:r>
              <a:rPr lang="en-US" dirty="0"/>
              <a:t>, </a:t>
            </a:r>
            <a:r>
              <a:rPr lang="en-US" dirty="0" err="1"/>
              <a:t>dt.day</a:t>
            </a:r>
            <a:r>
              <a:rPr lang="en-US" dirty="0"/>
              <a:t>, dan </a:t>
            </a:r>
            <a:r>
              <a:rPr lang="en-US" dirty="0" err="1"/>
              <a:t>dt.week</a:t>
            </a:r>
            <a:r>
              <a:rPr lang="en-US" dirty="0"/>
              <a:t>.</a:t>
            </a:r>
            <a:endParaRPr lang="en-ID" dirty="0"/>
          </a:p>
        </p:txBody>
      </p:sp>
    </p:spTree>
    <p:extLst>
      <p:ext uri="{BB962C8B-B14F-4D97-AF65-F5344CB8AC3E}">
        <p14:creationId xmlns:p14="http://schemas.microsoft.com/office/powerpoint/2010/main" val="902103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661E1-6DFD-C54B-E28F-742BD988C974}"/>
              </a:ext>
            </a:extLst>
          </p:cNvPr>
          <p:cNvSpPr>
            <a:spLocks noGrp="1"/>
          </p:cNvSpPr>
          <p:nvPr>
            <p:ph type="title"/>
          </p:nvPr>
        </p:nvSpPr>
        <p:spPr/>
        <p:txBody>
          <a:bodyPr/>
          <a:lstStyle/>
          <a:p>
            <a:r>
              <a:rPr lang="en-US" dirty="0"/>
              <a:t>Future Encoding</a:t>
            </a:r>
            <a:endParaRPr lang="en-ID" dirty="0"/>
          </a:p>
        </p:txBody>
      </p:sp>
      <p:sp>
        <p:nvSpPr>
          <p:cNvPr id="4" name="Rectangle 3">
            <a:extLst>
              <a:ext uri="{FF2B5EF4-FFF2-40B4-BE49-F238E27FC236}">
                <a16:creationId xmlns:a16="http://schemas.microsoft.com/office/drawing/2014/main" id="{33E948BD-C4A3-4C14-AA90-6D3354884DA5}"/>
              </a:ext>
            </a:extLst>
          </p:cNvPr>
          <p:cNvSpPr/>
          <p:nvPr/>
        </p:nvSpPr>
        <p:spPr>
          <a:xfrm>
            <a:off x="311700" y="914400"/>
            <a:ext cx="1678465" cy="995082"/>
          </a:xfrm>
          <a:prstGeom prst="rect">
            <a:avLst/>
          </a:prstGeom>
          <a:solidFill>
            <a:srgbClr val="BB7B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Male</a:t>
            </a:r>
            <a:endParaRPr lang="en-ID" dirty="0"/>
          </a:p>
        </p:txBody>
      </p:sp>
      <p:sp>
        <p:nvSpPr>
          <p:cNvPr id="5" name="Rectangle 4">
            <a:extLst>
              <a:ext uri="{FF2B5EF4-FFF2-40B4-BE49-F238E27FC236}">
                <a16:creationId xmlns:a16="http://schemas.microsoft.com/office/drawing/2014/main" id="{C8E797AA-24F0-087C-A6FB-78EE52ACA191}"/>
              </a:ext>
            </a:extLst>
          </p:cNvPr>
          <p:cNvSpPr/>
          <p:nvPr/>
        </p:nvSpPr>
        <p:spPr>
          <a:xfrm>
            <a:off x="2310830" y="914400"/>
            <a:ext cx="1678465" cy="995082"/>
          </a:xfrm>
          <a:prstGeom prst="rect">
            <a:avLst/>
          </a:prstGeom>
          <a:solidFill>
            <a:srgbClr val="BB7B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Clicked on Ad</a:t>
            </a:r>
            <a:endParaRPr lang="en-ID" dirty="0"/>
          </a:p>
        </p:txBody>
      </p:sp>
      <p:sp>
        <p:nvSpPr>
          <p:cNvPr id="6" name="Oval 5">
            <a:extLst>
              <a:ext uri="{FF2B5EF4-FFF2-40B4-BE49-F238E27FC236}">
                <a16:creationId xmlns:a16="http://schemas.microsoft.com/office/drawing/2014/main" id="{D1CB8763-9D55-FD12-EF2C-3B8647A2A715}"/>
              </a:ext>
            </a:extLst>
          </p:cNvPr>
          <p:cNvSpPr/>
          <p:nvPr/>
        </p:nvSpPr>
        <p:spPr>
          <a:xfrm>
            <a:off x="442720" y="2571750"/>
            <a:ext cx="1416423" cy="1237129"/>
          </a:xfrm>
          <a:prstGeom prst="ellipse">
            <a:avLst/>
          </a:prstGeom>
          <a:solidFill>
            <a:srgbClr val="7DB9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city</a:t>
            </a:r>
            <a:endParaRPr lang="en-ID" dirty="0"/>
          </a:p>
        </p:txBody>
      </p:sp>
      <p:sp>
        <p:nvSpPr>
          <p:cNvPr id="7" name="Oval 6">
            <a:extLst>
              <a:ext uri="{FF2B5EF4-FFF2-40B4-BE49-F238E27FC236}">
                <a16:creationId xmlns:a16="http://schemas.microsoft.com/office/drawing/2014/main" id="{45F5C8A5-5C49-B798-5BCB-A05B39B75667}"/>
              </a:ext>
            </a:extLst>
          </p:cNvPr>
          <p:cNvSpPr/>
          <p:nvPr/>
        </p:nvSpPr>
        <p:spPr>
          <a:xfrm>
            <a:off x="1441802" y="3852582"/>
            <a:ext cx="1416423" cy="1237129"/>
          </a:xfrm>
          <a:prstGeom prst="ellipse">
            <a:avLst/>
          </a:prstGeom>
          <a:solidFill>
            <a:srgbClr val="7DB9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province</a:t>
            </a:r>
            <a:endParaRPr lang="en-ID" dirty="0"/>
          </a:p>
        </p:txBody>
      </p:sp>
      <p:sp>
        <p:nvSpPr>
          <p:cNvPr id="8" name="Oval 7">
            <a:extLst>
              <a:ext uri="{FF2B5EF4-FFF2-40B4-BE49-F238E27FC236}">
                <a16:creationId xmlns:a16="http://schemas.microsoft.com/office/drawing/2014/main" id="{08A06BDD-CD2A-C7D6-ADF8-790EC8982407}"/>
              </a:ext>
            </a:extLst>
          </p:cNvPr>
          <p:cNvSpPr/>
          <p:nvPr/>
        </p:nvSpPr>
        <p:spPr>
          <a:xfrm>
            <a:off x="2510059" y="2615454"/>
            <a:ext cx="1416423" cy="1237129"/>
          </a:xfrm>
          <a:prstGeom prst="ellipse">
            <a:avLst/>
          </a:prstGeom>
          <a:solidFill>
            <a:srgbClr val="7DB9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category</a:t>
            </a:r>
            <a:endParaRPr lang="en-ID" dirty="0"/>
          </a:p>
        </p:txBody>
      </p:sp>
      <p:cxnSp>
        <p:nvCxnSpPr>
          <p:cNvPr id="10" name="Straight Arrow Connector 9">
            <a:extLst>
              <a:ext uri="{FF2B5EF4-FFF2-40B4-BE49-F238E27FC236}">
                <a16:creationId xmlns:a16="http://schemas.microsoft.com/office/drawing/2014/main" id="{E90C27A4-86FC-986C-07AD-060A6C7E1E0C}"/>
              </a:ext>
            </a:extLst>
          </p:cNvPr>
          <p:cNvCxnSpPr/>
          <p:nvPr/>
        </p:nvCxnSpPr>
        <p:spPr>
          <a:xfrm>
            <a:off x="4652682" y="1411941"/>
            <a:ext cx="1757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581755-FDB2-EEC2-91AC-C55023866F26}"/>
              </a:ext>
            </a:extLst>
          </p:cNvPr>
          <p:cNvCxnSpPr/>
          <p:nvPr/>
        </p:nvCxnSpPr>
        <p:spPr>
          <a:xfrm>
            <a:off x="4401670" y="3795432"/>
            <a:ext cx="1757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A55D07E-57EF-646A-FE76-CA2112B40A95}"/>
              </a:ext>
            </a:extLst>
          </p:cNvPr>
          <p:cNvSpPr txBox="1"/>
          <p:nvPr/>
        </p:nvSpPr>
        <p:spPr>
          <a:xfrm>
            <a:off x="6508376" y="914400"/>
            <a:ext cx="2178424" cy="1169551"/>
          </a:xfrm>
          <a:prstGeom prst="rect">
            <a:avLst/>
          </a:prstGeom>
          <a:noFill/>
        </p:spPr>
        <p:txBody>
          <a:bodyPr wrap="square" rtlCol="0">
            <a:spAutoFit/>
          </a:bodyPr>
          <a:lstStyle/>
          <a:p>
            <a:r>
              <a:rPr lang="en-US" dirty="0" err="1"/>
              <a:t>Menggunakan</a:t>
            </a:r>
            <a:r>
              <a:rPr lang="en-US" dirty="0"/>
              <a:t> mapping.</a:t>
            </a:r>
          </a:p>
          <a:p>
            <a:r>
              <a:rPr lang="en-US" dirty="0" err="1"/>
              <a:t>Untuk</a:t>
            </a:r>
            <a:r>
              <a:rPr lang="en-US" dirty="0"/>
              <a:t> Male, Perempuan 0 dan </a:t>
            </a:r>
            <a:r>
              <a:rPr lang="en-US" dirty="0" err="1"/>
              <a:t>Laki-laki</a:t>
            </a:r>
            <a:r>
              <a:rPr lang="en-US" dirty="0"/>
              <a:t> 1</a:t>
            </a:r>
          </a:p>
          <a:p>
            <a:r>
              <a:rPr lang="en-US" dirty="0" err="1"/>
              <a:t>Untuk</a:t>
            </a:r>
            <a:r>
              <a:rPr lang="en-US" dirty="0"/>
              <a:t> Clicked on Ad, Yes 1 dan No 0</a:t>
            </a:r>
            <a:endParaRPr lang="en-ID" dirty="0"/>
          </a:p>
        </p:txBody>
      </p:sp>
      <p:sp>
        <p:nvSpPr>
          <p:cNvPr id="15" name="TextBox 14">
            <a:extLst>
              <a:ext uri="{FF2B5EF4-FFF2-40B4-BE49-F238E27FC236}">
                <a16:creationId xmlns:a16="http://schemas.microsoft.com/office/drawing/2014/main" id="{AE53E0A8-8C00-02AB-FE41-49B9A7CEEF0E}"/>
              </a:ext>
            </a:extLst>
          </p:cNvPr>
          <p:cNvSpPr txBox="1"/>
          <p:nvPr/>
        </p:nvSpPr>
        <p:spPr>
          <a:xfrm>
            <a:off x="6284317" y="3234018"/>
            <a:ext cx="2178424" cy="738664"/>
          </a:xfrm>
          <a:prstGeom prst="rect">
            <a:avLst/>
          </a:prstGeom>
          <a:noFill/>
        </p:spPr>
        <p:txBody>
          <a:bodyPr wrap="square" rtlCol="0">
            <a:spAutoFit/>
          </a:bodyPr>
          <a:lstStyle/>
          <a:p>
            <a:r>
              <a:rPr lang="en-US" dirty="0" err="1"/>
              <a:t>Menggunakan</a:t>
            </a:r>
            <a:r>
              <a:rPr lang="en-US" dirty="0"/>
              <a:t> one hot decoding </a:t>
            </a:r>
            <a:r>
              <a:rPr lang="en-US" dirty="0" err="1"/>
              <a:t>untuk</a:t>
            </a:r>
            <a:r>
              <a:rPr lang="en-US" dirty="0"/>
              <a:t> city, category, dan </a:t>
            </a:r>
            <a:r>
              <a:rPr lang="en-US" dirty="0" err="1"/>
              <a:t>provience</a:t>
            </a:r>
            <a:endParaRPr lang="en-ID" dirty="0"/>
          </a:p>
        </p:txBody>
      </p:sp>
    </p:spTree>
    <p:extLst>
      <p:ext uri="{BB962C8B-B14F-4D97-AF65-F5344CB8AC3E}">
        <p14:creationId xmlns:p14="http://schemas.microsoft.com/office/powerpoint/2010/main" val="425151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2137-C65A-C96E-50EA-A3BCE3D906AE}"/>
              </a:ext>
            </a:extLst>
          </p:cNvPr>
          <p:cNvSpPr>
            <a:spLocks noGrp="1"/>
          </p:cNvSpPr>
          <p:nvPr>
            <p:ph type="title"/>
          </p:nvPr>
        </p:nvSpPr>
        <p:spPr/>
        <p:txBody>
          <a:bodyPr/>
          <a:lstStyle/>
          <a:p>
            <a:r>
              <a:rPr lang="en-US" dirty="0"/>
              <a:t>Split Data</a:t>
            </a:r>
            <a:endParaRPr lang="en-ID" dirty="0"/>
          </a:p>
        </p:txBody>
      </p:sp>
      <p:sp>
        <p:nvSpPr>
          <p:cNvPr id="3" name="Text Placeholder 2">
            <a:extLst>
              <a:ext uri="{FF2B5EF4-FFF2-40B4-BE49-F238E27FC236}">
                <a16:creationId xmlns:a16="http://schemas.microsoft.com/office/drawing/2014/main" id="{FE9EDA54-B2CA-C7C5-4ED6-2B7F26FCCEBF}"/>
              </a:ext>
            </a:extLst>
          </p:cNvPr>
          <p:cNvSpPr>
            <a:spLocks noGrp="1"/>
          </p:cNvSpPr>
          <p:nvPr>
            <p:ph type="body" idx="1"/>
          </p:nvPr>
        </p:nvSpPr>
        <p:spPr>
          <a:xfrm>
            <a:off x="311700" y="740098"/>
            <a:ext cx="8520600" cy="2962326"/>
          </a:xfrm>
        </p:spPr>
        <p:txBody>
          <a:bodyPr>
            <a:normAutofit lnSpcReduction="10000"/>
          </a:bodyPr>
          <a:lstStyle/>
          <a:p>
            <a:pPr marL="114300" indent="0">
              <a:buNone/>
            </a:pPr>
            <a:r>
              <a:rPr lang="en-US" dirty="0"/>
              <a:t>Data yang </a:t>
            </a:r>
            <a:r>
              <a:rPr lang="en-US" dirty="0" err="1"/>
              <a:t>dipilih</a:t>
            </a:r>
            <a:r>
              <a:rPr lang="en-US" dirty="0"/>
              <a:t> </a:t>
            </a:r>
            <a:r>
              <a:rPr lang="en-US" dirty="0" err="1"/>
              <a:t>setelah</a:t>
            </a:r>
            <a:r>
              <a:rPr lang="en-US" dirty="0"/>
              <a:t> </a:t>
            </a:r>
            <a:r>
              <a:rPr lang="en-US" dirty="0" err="1"/>
              <a:t>dilakukan</a:t>
            </a:r>
            <a:r>
              <a:rPr lang="en-US" dirty="0"/>
              <a:t> correlation </a:t>
            </a:r>
            <a:r>
              <a:rPr lang="en-US" dirty="0" err="1"/>
              <a:t>dengan</a:t>
            </a:r>
            <a:r>
              <a:rPr lang="en-US" dirty="0"/>
              <a:t> </a:t>
            </a:r>
            <a:r>
              <a:rPr lang="en-US" dirty="0" err="1"/>
              <a:t>ketentuan</a:t>
            </a:r>
            <a:r>
              <a:rPr lang="en-US" dirty="0"/>
              <a:t> </a:t>
            </a:r>
            <a:r>
              <a:rPr lang="en-US" dirty="0" err="1"/>
              <a:t>hasil</a:t>
            </a:r>
            <a:r>
              <a:rPr lang="en-US" dirty="0"/>
              <a:t> a&gt;0.05 </a:t>
            </a:r>
            <a:r>
              <a:rPr lang="en-US" dirty="0" err="1"/>
              <a:t>atau</a:t>
            </a:r>
            <a:r>
              <a:rPr lang="en-US" dirty="0"/>
              <a:t> a&lt;-0.05. </a:t>
            </a:r>
            <a:r>
              <a:rPr lang="en-US" dirty="0" err="1"/>
              <a:t>Sehingga</a:t>
            </a:r>
            <a:r>
              <a:rPr lang="en-US" dirty="0"/>
              <a:t> </a:t>
            </a:r>
            <a:r>
              <a:rPr lang="en-US" dirty="0" err="1"/>
              <a:t>diperoleh</a:t>
            </a:r>
            <a:r>
              <a:rPr lang="en-US" dirty="0"/>
              <a:t> </a:t>
            </a:r>
            <a:r>
              <a:rPr lang="en-US" dirty="0" err="1"/>
              <a:t>korelasi</a:t>
            </a:r>
            <a:r>
              <a:rPr lang="en-US" dirty="0"/>
              <a:t>, </a:t>
            </a:r>
            <a:r>
              <a:rPr lang="en-US" dirty="0" err="1"/>
              <a:t>sbb</a:t>
            </a:r>
            <a:r>
              <a:rPr lang="en-US" dirty="0"/>
              <a:t>:</a:t>
            </a:r>
          </a:p>
          <a:p>
            <a:pPr marL="114300" indent="0">
              <a:buNone/>
            </a:pPr>
            <a:r>
              <a:rPr lang="en-ID" dirty="0" err="1"/>
              <a:t>x_data</a:t>
            </a:r>
            <a:r>
              <a:rPr lang="en-ID" dirty="0"/>
              <a:t> = Daily Time Spent on Site, Age ,Area Income ,Daily Internet Usage, </a:t>
            </a:r>
            <a:r>
              <a:rPr lang="en-ID" dirty="0" err="1"/>
              <a:t>city_Balikpapan</a:t>
            </a:r>
            <a:r>
              <a:rPr lang="en-ID" dirty="0"/>
              <a:t>, </a:t>
            </a:r>
            <a:r>
              <a:rPr lang="en-ID" dirty="0" err="1"/>
              <a:t>city_Cimahi</a:t>
            </a:r>
            <a:r>
              <a:rPr lang="en-ID" dirty="0"/>
              <a:t>, </a:t>
            </a:r>
            <a:r>
              <a:rPr lang="en-ID" dirty="0" err="1"/>
              <a:t>city_Jakarta</a:t>
            </a:r>
            <a:r>
              <a:rPr lang="en-ID" dirty="0"/>
              <a:t> Pusat, </a:t>
            </a:r>
            <a:r>
              <a:rPr lang="en-ID" dirty="0" err="1"/>
              <a:t>city_Malang</a:t>
            </a:r>
            <a:r>
              <a:rPr lang="en-ID" dirty="0"/>
              <a:t>, </a:t>
            </a:r>
            <a:r>
              <a:rPr lang="en-ID" dirty="0" err="1"/>
              <a:t>city_Serang</a:t>
            </a:r>
            <a:r>
              <a:rPr lang="en-ID" dirty="0"/>
              <a:t>, </a:t>
            </a:r>
            <a:r>
              <a:rPr lang="en-ID" dirty="0" err="1"/>
              <a:t>city_Tangerang</a:t>
            </a:r>
            <a:r>
              <a:rPr lang="en-ID" dirty="0"/>
              <a:t> Selatan, </a:t>
            </a:r>
            <a:r>
              <a:rPr lang="en-ID" dirty="0" err="1"/>
              <a:t>province_Banten</a:t>
            </a:r>
            <a:r>
              <a:rPr lang="en-ID" dirty="0"/>
              <a:t>, </a:t>
            </a:r>
            <a:r>
              <a:rPr lang="en-ID" dirty="0" err="1"/>
              <a:t>province_Jawa</a:t>
            </a:r>
            <a:r>
              <a:rPr lang="en-ID" dirty="0"/>
              <a:t> Barat, </a:t>
            </a:r>
            <a:r>
              <a:rPr lang="en-ID" dirty="0" err="1"/>
              <a:t>province_Kalimantan</a:t>
            </a:r>
            <a:r>
              <a:rPr lang="en-ID" dirty="0"/>
              <a:t> Timur.</a:t>
            </a:r>
          </a:p>
          <a:p>
            <a:pPr marL="114300" indent="0">
              <a:buNone/>
            </a:pPr>
            <a:r>
              <a:rPr lang="en-ID" dirty="0" err="1"/>
              <a:t>y_data</a:t>
            </a:r>
            <a:r>
              <a:rPr lang="en-ID" dirty="0"/>
              <a:t> = Clicked on Ad</a:t>
            </a:r>
          </a:p>
          <a:p>
            <a:pPr marL="114300" indent="0">
              <a:buNone/>
            </a:pPr>
            <a:endParaRPr lang="en-ID" dirty="0"/>
          </a:p>
          <a:p>
            <a:pPr marL="114300" indent="0">
              <a:buNone/>
            </a:pPr>
            <a:r>
              <a:rPr lang="en-ID" dirty="0" err="1"/>
              <a:t>y_data</a:t>
            </a:r>
            <a:r>
              <a:rPr lang="en-ID" dirty="0"/>
              <a:t> </a:t>
            </a:r>
            <a:r>
              <a:rPr lang="en-ID" dirty="0" err="1"/>
              <a:t>adalah</a:t>
            </a:r>
            <a:r>
              <a:rPr lang="en-ID" dirty="0"/>
              <a:t> target. </a:t>
            </a:r>
          </a:p>
        </p:txBody>
      </p:sp>
      <p:sp>
        <p:nvSpPr>
          <p:cNvPr id="5" name="Rectangle: Single Corner Rounded 4">
            <a:extLst>
              <a:ext uri="{FF2B5EF4-FFF2-40B4-BE49-F238E27FC236}">
                <a16:creationId xmlns:a16="http://schemas.microsoft.com/office/drawing/2014/main" id="{EED400EB-A332-8CC4-7CCB-8AD5242C6B35}"/>
              </a:ext>
            </a:extLst>
          </p:cNvPr>
          <p:cNvSpPr/>
          <p:nvPr/>
        </p:nvSpPr>
        <p:spPr>
          <a:xfrm>
            <a:off x="432371" y="3702424"/>
            <a:ext cx="8399929" cy="700978"/>
          </a:xfrm>
          <a:prstGeom prst="round1Rect">
            <a:avLst/>
          </a:prstGeom>
          <a:solidFill>
            <a:srgbClr val="BA97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D" dirty="0"/>
              <a:t>from </a:t>
            </a:r>
            <a:r>
              <a:rPr lang="en-ID" dirty="0" err="1"/>
              <a:t>sklearn.model_selection</a:t>
            </a:r>
            <a:r>
              <a:rPr lang="en-ID" dirty="0"/>
              <a:t> import </a:t>
            </a:r>
            <a:r>
              <a:rPr lang="en-ID" dirty="0" err="1"/>
              <a:t>train_test_split</a:t>
            </a:r>
            <a:r>
              <a:rPr lang="en-ID" dirty="0"/>
              <a:t> </a:t>
            </a:r>
          </a:p>
          <a:p>
            <a:pPr algn="just"/>
            <a:r>
              <a:rPr lang="en-ID" dirty="0" err="1"/>
              <a:t>X_train</a:t>
            </a:r>
            <a:r>
              <a:rPr lang="en-ID" dirty="0"/>
              <a:t>, </a:t>
            </a:r>
            <a:r>
              <a:rPr lang="en-ID" dirty="0" err="1"/>
              <a:t>X_test</a:t>
            </a:r>
            <a:r>
              <a:rPr lang="en-ID" dirty="0"/>
              <a:t>, </a:t>
            </a:r>
            <a:r>
              <a:rPr lang="en-ID" dirty="0" err="1"/>
              <a:t>y_train</a:t>
            </a:r>
            <a:r>
              <a:rPr lang="en-ID" dirty="0"/>
              <a:t>, </a:t>
            </a:r>
            <a:r>
              <a:rPr lang="en-ID" dirty="0" err="1"/>
              <a:t>y_test</a:t>
            </a:r>
            <a:r>
              <a:rPr lang="en-ID" dirty="0"/>
              <a:t> = </a:t>
            </a:r>
            <a:r>
              <a:rPr lang="en-ID" dirty="0" err="1"/>
              <a:t>train_test_split</a:t>
            </a:r>
            <a:r>
              <a:rPr lang="en-ID" dirty="0"/>
              <a:t>(X, y, </a:t>
            </a:r>
            <a:r>
              <a:rPr lang="en-ID" dirty="0" err="1"/>
              <a:t>test_size</a:t>
            </a:r>
            <a:r>
              <a:rPr lang="en-ID" dirty="0"/>
              <a:t> = 0.3, </a:t>
            </a:r>
            <a:r>
              <a:rPr lang="en-ID" dirty="0" err="1"/>
              <a:t>random_state</a:t>
            </a:r>
            <a:r>
              <a:rPr lang="en-ID" dirty="0"/>
              <a:t> = 42, shuffle=False)</a:t>
            </a:r>
          </a:p>
        </p:txBody>
      </p:sp>
    </p:spTree>
    <p:extLst>
      <p:ext uri="{BB962C8B-B14F-4D97-AF65-F5344CB8AC3E}">
        <p14:creationId xmlns:p14="http://schemas.microsoft.com/office/powerpoint/2010/main" val="58714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DAC2-A562-DE12-5732-B3F579E82233}"/>
              </a:ext>
            </a:extLst>
          </p:cNvPr>
          <p:cNvSpPr>
            <a:spLocks noGrp="1"/>
          </p:cNvSpPr>
          <p:nvPr>
            <p:ph type="title"/>
          </p:nvPr>
        </p:nvSpPr>
        <p:spPr/>
        <p:txBody>
          <a:bodyPr/>
          <a:lstStyle/>
          <a:p>
            <a:r>
              <a:rPr lang="en-US" dirty="0"/>
              <a:t>Modelling</a:t>
            </a:r>
            <a:endParaRPr lang="en-ID" dirty="0"/>
          </a:p>
        </p:txBody>
      </p:sp>
      <p:sp>
        <p:nvSpPr>
          <p:cNvPr id="4" name="Rectangle: Diagonal Corners Rounded 3">
            <a:extLst>
              <a:ext uri="{FF2B5EF4-FFF2-40B4-BE49-F238E27FC236}">
                <a16:creationId xmlns:a16="http://schemas.microsoft.com/office/drawing/2014/main" id="{107A4E44-D7E7-C782-A00C-F634257CDF8B}"/>
              </a:ext>
            </a:extLst>
          </p:cNvPr>
          <p:cNvSpPr/>
          <p:nvPr/>
        </p:nvSpPr>
        <p:spPr>
          <a:xfrm>
            <a:off x="3110753" y="1378324"/>
            <a:ext cx="2608729" cy="2689411"/>
          </a:xfrm>
          <a:prstGeom prst="round2DiagRect">
            <a:avLst/>
          </a:prstGeom>
          <a:solidFill>
            <a:srgbClr val="72C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5 Model</a:t>
            </a:r>
          </a:p>
          <a:p>
            <a:pPr marL="285750" indent="-285750" algn="just">
              <a:buFont typeface="Arial" panose="020B0604020202020204" pitchFamily="34" charset="0"/>
              <a:buChar char="•"/>
            </a:pPr>
            <a:r>
              <a:rPr lang="en-US" dirty="0"/>
              <a:t>Logistic Regression</a:t>
            </a:r>
          </a:p>
          <a:p>
            <a:pPr marL="285750" indent="-285750" algn="just">
              <a:buFont typeface="Arial" panose="020B0604020202020204" pitchFamily="34" charset="0"/>
              <a:buChar char="•"/>
            </a:pPr>
            <a:r>
              <a:rPr lang="en-US" dirty="0"/>
              <a:t>Decision Tree</a:t>
            </a:r>
          </a:p>
          <a:p>
            <a:pPr marL="285750" indent="-285750" algn="just">
              <a:buFont typeface="Arial" panose="020B0604020202020204" pitchFamily="34" charset="0"/>
              <a:buChar char="•"/>
            </a:pPr>
            <a:r>
              <a:rPr lang="en-US" dirty="0"/>
              <a:t>Random Forest</a:t>
            </a:r>
          </a:p>
          <a:p>
            <a:pPr marL="285750" indent="-285750" algn="just">
              <a:buFont typeface="Arial" panose="020B0604020202020204" pitchFamily="34" charset="0"/>
              <a:buChar char="•"/>
            </a:pPr>
            <a:r>
              <a:rPr lang="en-US" dirty="0" err="1"/>
              <a:t>Adaboost</a:t>
            </a:r>
            <a:endParaRPr lang="en-US" dirty="0"/>
          </a:p>
          <a:p>
            <a:pPr marL="285750" indent="-285750" algn="just">
              <a:buFont typeface="Arial" panose="020B0604020202020204" pitchFamily="34" charset="0"/>
              <a:buChar char="•"/>
            </a:pPr>
            <a:r>
              <a:rPr lang="en-US" dirty="0" err="1"/>
              <a:t>XGBoost</a:t>
            </a:r>
            <a:endParaRPr lang="en-ID" dirty="0"/>
          </a:p>
        </p:txBody>
      </p:sp>
    </p:spTree>
    <p:extLst>
      <p:ext uri="{BB962C8B-B14F-4D97-AF65-F5344CB8AC3E}">
        <p14:creationId xmlns:p14="http://schemas.microsoft.com/office/powerpoint/2010/main" val="25934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7ED1-7EF6-C0D5-CA83-25BAC0F592BA}"/>
              </a:ext>
            </a:extLst>
          </p:cNvPr>
          <p:cNvSpPr>
            <a:spLocks noGrp="1"/>
          </p:cNvSpPr>
          <p:nvPr>
            <p:ph type="title"/>
          </p:nvPr>
        </p:nvSpPr>
        <p:spPr/>
        <p:txBody>
          <a:bodyPr/>
          <a:lstStyle/>
          <a:p>
            <a:r>
              <a:rPr lang="en-US" dirty="0"/>
              <a:t>Modelling</a:t>
            </a:r>
            <a:endParaRPr lang="en-ID" dirty="0"/>
          </a:p>
        </p:txBody>
      </p:sp>
      <p:graphicFrame>
        <p:nvGraphicFramePr>
          <p:cNvPr id="4" name="Table 4">
            <a:extLst>
              <a:ext uri="{FF2B5EF4-FFF2-40B4-BE49-F238E27FC236}">
                <a16:creationId xmlns:a16="http://schemas.microsoft.com/office/drawing/2014/main" id="{7EFA7253-6B38-B2F3-401E-E939E4B3239C}"/>
              </a:ext>
            </a:extLst>
          </p:cNvPr>
          <p:cNvGraphicFramePr>
            <a:graphicFrameLocks noGrp="1"/>
          </p:cNvGraphicFramePr>
          <p:nvPr/>
        </p:nvGraphicFramePr>
        <p:xfrm>
          <a:off x="586740" y="1013460"/>
          <a:ext cx="7632300" cy="3477857"/>
        </p:xfrm>
        <a:graphic>
          <a:graphicData uri="http://schemas.openxmlformats.org/drawingml/2006/table">
            <a:tbl>
              <a:tblPr firstRow="1" bandRow="1">
                <a:tableStyleId>{5C22544A-7EE6-4342-B048-85BDC9FD1C3A}</a:tableStyleId>
              </a:tblPr>
              <a:tblGrid>
                <a:gridCol w="1272050">
                  <a:extLst>
                    <a:ext uri="{9D8B030D-6E8A-4147-A177-3AD203B41FA5}">
                      <a16:colId xmlns:a16="http://schemas.microsoft.com/office/drawing/2014/main" val="2547538573"/>
                    </a:ext>
                  </a:extLst>
                </a:gridCol>
                <a:gridCol w="1272050">
                  <a:extLst>
                    <a:ext uri="{9D8B030D-6E8A-4147-A177-3AD203B41FA5}">
                      <a16:colId xmlns:a16="http://schemas.microsoft.com/office/drawing/2014/main" val="2441748425"/>
                    </a:ext>
                  </a:extLst>
                </a:gridCol>
                <a:gridCol w="1272050">
                  <a:extLst>
                    <a:ext uri="{9D8B030D-6E8A-4147-A177-3AD203B41FA5}">
                      <a16:colId xmlns:a16="http://schemas.microsoft.com/office/drawing/2014/main" val="1696092962"/>
                    </a:ext>
                  </a:extLst>
                </a:gridCol>
                <a:gridCol w="1272050">
                  <a:extLst>
                    <a:ext uri="{9D8B030D-6E8A-4147-A177-3AD203B41FA5}">
                      <a16:colId xmlns:a16="http://schemas.microsoft.com/office/drawing/2014/main" val="2181716007"/>
                    </a:ext>
                  </a:extLst>
                </a:gridCol>
                <a:gridCol w="1272050">
                  <a:extLst>
                    <a:ext uri="{9D8B030D-6E8A-4147-A177-3AD203B41FA5}">
                      <a16:colId xmlns:a16="http://schemas.microsoft.com/office/drawing/2014/main" val="2465506208"/>
                    </a:ext>
                  </a:extLst>
                </a:gridCol>
                <a:gridCol w="1272050">
                  <a:extLst>
                    <a:ext uri="{9D8B030D-6E8A-4147-A177-3AD203B41FA5}">
                      <a16:colId xmlns:a16="http://schemas.microsoft.com/office/drawing/2014/main" val="3202731424"/>
                    </a:ext>
                  </a:extLst>
                </a:gridCol>
              </a:tblGrid>
              <a:tr h="674542">
                <a:tc>
                  <a:txBody>
                    <a:bodyPr/>
                    <a:lstStyle/>
                    <a:p>
                      <a:endParaRPr lang="en-ID" dirty="0"/>
                    </a:p>
                  </a:txBody>
                  <a:tcPr>
                    <a:solidFill>
                      <a:srgbClr val="FFCC99"/>
                    </a:solidFill>
                  </a:tcPr>
                </a:tc>
                <a:tc>
                  <a:txBody>
                    <a:bodyPr/>
                    <a:lstStyle/>
                    <a:p>
                      <a:r>
                        <a:rPr lang="en-US" dirty="0"/>
                        <a:t>Accuracy(%)</a:t>
                      </a:r>
                      <a:endParaRPr lang="en-ID" dirty="0"/>
                    </a:p>
                  </a:txBody>
                  <a:tcPr>
                    <a:solidFill>
                      <a:srgbClr val="FFCC99"/>
                    </a:solidFill>
                  </a:tcPr>
                </a:tc>
                <a:tc>
                  <a:txBody>
                    <a:bodyPr/>
                    <a:lstStyle/>
                    <a:p>
                      <a:r>
                        <a:rPr lang="en-US" dirty="0"/>
                        <a:t>Precision (%)</a:t>
                      </a:r>
                      <a:endParaRPr lang="en-ID" dirty="0"/>
                    </a:p>
                  </a:txBody>
                  <a:tcPr>
                    <a:solidFill>
                      <a:srgbClr val="FFCC99"/>
                    </a:solidFill>
                  </a:tcPr>
                </a:tc>
                <a:tc>
                  <a:txBody>
                    <a:bodyPr/>
                    <a:lstStyle/>
                    <a:p>
                      <a:r>
                        <a:rPr lang="en-US" dirty="0"/>
                        <a:t>Recall (%)</a:t>
                      </a:r>
                      <a:endParaRPr lang="en-ID" dirty="0"/>
                    </a:p>
                  </a:txBody>
                  <a:tcPr>
                    <a:solidFill>
                      <a:srgbClr val="FFCC99"/>
                    </a:solidFill>
                  </a:tcPr>
                </a:tc>
                <a:tc>
                  <a:txBody>
                    <a:bodyPr/>
                    <a:lstStyle/>
                    <a:p>
                      <a:r>
                        <a:rPr lang="en-US" dirty="0"/>
                        <a:t>AUC (%)</a:t>
                      </a:r>
                      <a:endParaRPr lang="en-ID" dirty="0"/>
                    </a:p>
                  </a:txBody>
                  <a:tcPr>
                    <a:solidFill>
                      <a:srgbClr val="FFCC99"/>
                    </a:solidFill>
                  </a:tcPr>
                </a:tc>
                <a:tc>
                  <a:txBody>
                    <a:bodyPr/>
                    <a:lstStyle/>
                    <a:p>
                      <a:r>
                        <a:rPr lang="en-US" dirty="0"/>
                        <a:t>F1(%)</a:t>
                      </a:r>
                      <a:endParaRPr lang="en-ID" dirty="0"/>
                    </a:p>
                  </a:txBody>
                  <a:tcPr>
                    <a:solidFill>
                      <a:srgbClr val="FFCC99"/>
                    </a:solidFill>
                  </a:tcPr>
                </a:tc>
                <a:extLst>
                  <a:ext uri="{0D108BD9-81ED-4DB2-BD59-A6C34878D82A}">
                    <a16:rowId xmlns:a16="http://schemas.microsoft.com/office/drawing/2014/main" val="2759527618"/>
                  </a:ext>
                </a:extLst>
              </a:tr>
              <a:tr h="817161">
                <a:tc>
                  <a:txBody>
                    <a:bodyPr/>
                    <a:lstStyle/>
                    <a:p>
                      <a:r>
                        <a:rPr lang="en-US" dirty="0"/>
                        <a:t>Logistic Regression</a:t>
                      </a:r>
                    </a:p>
                  </a:txBody>
                  <a:tcPr>
                    <a:solidFill>
                      <a:srgbClr val="FFCC99"/>
                    </a:solidFill>
                  </a:tcPr>
                </a:tc>
                <a:tc>
                  <a:txBody>
                    <a:bodyPr/>
                    <a:lstStyle/>
                    <a:p>
                      <a:r>
                        <a:rPr lang="en-US" dirty="0"/>
                        <a:t>0.46</a:t>
                      </a:r>
                      <a:endParaRPr lang="en-ID" dirty="0"/>
                    </a:p>
                  </a:txBody>
                  <a:tcPr>
                    <a:solidFill>
                      <a:srgbClr val="FFCC99"/>
                    </a:solidFill>
                  </a:tcPr>
                </a:tc>
                <a:tc>
                  <a:txBody>
                    <a:bodyPr/>
                    <a:lstStyle/>
                    <a:p>
                      <a:r>
                        <a:rPr lang="en-US" dirty="0"/>
                        <a:t>0.00</a:t>
                      </a:r>
                      <a:endParaRPr lang="en-ID" dirty="0"/>
                    </a:p>
                  </a:txBody>
                  <a:tcPr>
                    <a:solidFill>
                      <a:srgbClr val="FFCC99"/>
                    </a:solidFill>
                  </a:tcPr>
                </a:tc>
                <a:tc>
                  <a:txBody>
                    <a:bodyPr/>
                    <a:lstStyle/>
                    <a:p>
                      <a:r>
                        <a:rPr lang="en-US" dirty="0"/>
                        <a:t>0.00</a:t>
                      </a:r>
                      <a:endParaRPr lang="en-ID" dirty="0"/>
                    </a:p>
                  </a:txBody>
                  <a:tcPr>
                    <a:solidFill>
                      <a:srgbClr val="FFCC99"/>
                    </a:solidFill>
                  </a:tcPr>
                </a:tc>
                <a:tc>
                  <a:txBody>
                    <a:bodyPr/>
                    <a:lstStyle/>
                    <a:p>
                      <a:r>
                        <a:rPr lang="en-US" dirty="0"/>
                        <a:t>0.5</a:t>
                      </a:r>
                      <a:endParaRPr lang="en-ID" dirty="0"/>
                    </a:p>
                  </a:txBody>
                  <a:tcPr>
                    <a:solidFill>
                      <a:srgbClr val="FFCC99"/>
                    </a:solidFill>
                  </a:tcPr>
                </a:tc>
                <a:tc>
                  <a:txBody>
                    <a:bodyPr/>
                    <a:lstStyle/>
                    <a:p>
                      <a:r>
                        <a:rPr lang="en-US" dirty="0"/>
                        <a:t>0.00</a:t>
                      </a:r>
                      <a:endParaRPr lang="en-ID" dirty="0"/>
                    </a:p>
                  </a:txBody>
                  <a:tcPr>
                    <a:solidFill>
                      <a:srgbClr val="FFCC99"/>
                    </a:solidFill>
                  </a:tcPr>
                </a:tc>
                <a:extLst>
                  <a:ext uri="{0D108BD9-81ED-4DB2-BD59-A6C34878D82A}">
                    <a16:rowId xmlns:a16="http://schemas.microsoft.com/office/drawing/2014/main" val="3983319804"/>
                  </a:ext>
                </a:extLst>
              </a:tr>
              <a:tr h="578822">
                <a:tc>
                  <a:txBody>
                    <a:bodyPr/>
                    <a:lstStyle/>
                    <a:p>
                      <a:r>
                        <a:rPr lang="en-US" dirty="0"/>
                        <a:t>Decision Tree</a:t>
                      </a:r>
                    </a:p>
                  </a:txBody>
                  <a:tcPr>
                    <a:solidFill>
                      <a:srgbClr val="FFCC99"/>
                    </a:solidFill>
                  </a:tcPr>
                </a:tc>
                <a:tc>
                  <a:txBody>
                    <a:bodyPr/>
                    <a:lstStyle/>
                    <a:p>
                      <a:r>
                        <a:rPr lang="en-US" dirty="0"/>
                        <a:t>0.93</a:t>
                      </a:r>
                      <a:endParaRPr lang="en-ID" dirty="0"/>
                    </a:p>
                  </a:txBody>
                  <a:tcPr>
                    <a:solidFill>
                      <a:srgbClr val="FFCC99"/>
                    </a:solidFill>
                  </a:tcPr>
                </a:tc>
                <a:tc>
                  <a:txBody>
                    <a:bodyPr/>
                    <a:lstStyle/>
                    <a:p>
                      <a:r>
                        <a:rPr lang="en-US" dirty="0"/>
                        <a:t>0.94</a:t>
                      </a:r>
                      <a:endParaRPr lang="en-ID" dirty="0"/>
                    </a:p>
                  </a:txBody>
                  <a:tcPr>
                    <a:solidFill>
                      <a:srgbClr val="FFCC99"/>
                    </a:solidFill>
                  </a:tcPr>
                </a:tc>
                <a:tc>
                  <a:txBody>
                    <a:bodyPr/>
                    <a:lstStyle/>
                    <a:p>
                      <a:r>
                        <a:rPr lang="en-US" dirty="0"/>
                        <a:t>0.93</a:t>
                      </a:r>
                      <a:endParaRPr lang="en-ID" dirty="0"/>
                    </a:p>
                  </a:txBody>
                  <a:tcPr>
                    <a:solidFill>
                      <a:srgbClr val="FFCC99"/>
                    </a:solidFill>
                  </a:tcPr>
                </a:tc>
                <a:tc>
                  <a:txBody>
                    <a:bodyPr/>
                    <a:lstStyle/>
                    <a:p>
                      <a:r>
                        <a:rPr lang="en-US" dirty="0"/>
                        <a:t>0.93</a:t>
                      </a:r>
                      <a:endParaRPr lang="en-ID" dirty="0"/>
                    </a:p>
                  </a:txBody>
                  <a:tcPr>
                    <a:solidFill>
                      <a:srgbClr val="FFCC99"/>
                    </a:solidFill>
                  </a:tcPr>
                </a:tc>
                <a:tc>
                  <a:txBody>
                    <a:bodyPr/>
                    <a:lstStyle/>
                    <a:p>
                      <a:r>
                        <a:rPr lang="en-US" dirty="0"/>
                        <a:t>0.93</a:t>
                      </a:r>
                      <a:endParaRPr lang="en-ID" dirty="0"/>
                    </a:p>
                  </a:txBody>
                  <a:tcPr>
                    <a:solidFill>
                      <a:srgbClr val="FFCC99"/>
                    </a:solidFill>
                  </a:tcPr>
                </a:tc>
                <a:extLst>
                  <a:ext uri="{0D108BD9-81ED-4DB2-BD59-A6C34878D82A}">
                    <a16:rowId xmlns:a16="http://schemas.microsoft.com/office/drawing/2014/main" val="2008455642"/>
                  </a:ext>
                </a:extLst>
              </a:tr>
              <a:tr h="578822">
                <a:tc>
                  <a:txBody>
                    <a:bodyPr/>
                    <a:lstStyle/>
                    <a:p>
                      <a:r>
                        <a:rPr lang="en-US" dirty="0"/>
                        <a:t>Random Forest</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0.96</a:t>
                      </a:r>
                      <a:endParaRPr lang="en-ID" dirty="0"/>
                    </a:p>
                  </a:txBody>
                  <a:tcPr>
                    <a:solidFill>
                      <a:srgbClr val="FFCC99"/>
                    </a:solidFill>
                  </a:tcPr>
                </a:tc>
                <a:tc>
                  <a:txBody>
                    <a:bodyPr/>
                    <a:lstStyle/>
                    <a:p>
                      <a:r>
                        <a:rPr lang="en-US" dirty="0"/>
                        <a:t>0.94</a:t>
                      </a:r>
                      <a:endParaRPr lang="en-ID" dirty="0"/>
                    </a:p>
                  </a:txBody>
                  <a:tcPr>
                    <a:solidFill>
                      <a:srgbClr val="FFCC99"/>
                    </a:solidFill>
                  </a:tcPr>
                </a:tc>
                <a:tc>
                  <a:txBody>
                    <a:bodyPr/>
                    <a:lstStyle/>
                    <a:p>
                      <a:r>
                        <a:rPr lang="en-US" dirty="0"/>
                        <a:t>0.94</a:t>
                      </a:r>
                      <a:endParaRPr lang="en-ID" dirty="0"/>
                    </a:p>
                  </a:txBody>
                  <a:tcPr>
                    <a:solidFill>
                      <a:srgbClr val="FFCC99"/>
                    </a:solidFill>
                  </a:tcPr>
                </a:tc>
                <a:tc>
                  <a:txBody>
                    <a:bodyPr/>
                    <a:lstStyle/>
                    <a:p>
                      <a:r>
                        <a:rPr lang="en-US" dirty="0"/>
                        <a:t>0.95</a:t>
                      </a:r>
                      <a:endParaRPr lang="en-ID" dirty="0"/>
                    </a:p>
                  </a:txBody>
                  <a:tcPr>
                    <a:solidFill>
                      <a:srgbClr val="FFCC99"/>
                    </a:solidFill>
                  </a:tcPr>
                </a:tc>
                <a:extLst>
                  <a:ext uri="{0D108BD9-81ED-4DB2-BD59-A6C34878D82A}">
                    <a16:rowId xmlns:a16="http://schemas.microsoft.com/office/drawing/2014/main" val="3885099906"/>
                  </a:ext>
                </a:extLst>
              </a:tr>
              <a:tr h="414255">
                <a:tc>
                  <a:txBody>
                    <a:bodyPr/>
                    <a:lstStyle/>
                    <a:p>
                      <a:r>
                        <a:rPr lang="en-US" dirty="0"/>
                        <a:t>AdaBoost</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0.98</a:t>
                      </a:r>
                      <a:endParaRPr lang="en-ID" dirty="0"/>
                    </a:p>
                  </a:txBody>
                  <a:tcPr>
                    <a:solidFill>
                      <a:srgbClr val="FFCC99"/>
                    </a:solidFill>
                  </a:tcPr>
                </a:tc>
                <a:tc>
                  <a:txBody>
                    <a:bodyPr/>
                    <a:lstStyle/>
                    <a:p>
                      <a:r>
                        <a:rPr lang="en-US" dirty="0"/>
                        <a:t>0.92</a:t>
                      </a:r>
                      <a:endParaRPr lang="en-ID" dirty="0"/>
                    </a:p>
                  </a:txBody>
                  <a:tcPr>
                    <a:solidFill>
                      <a:srgbClr val="FFCC99"/>
                    </a:solidFill>
                  </a:tcPr>
                </a:tc>
                <a:tc>
                  <a:txBody>
                    <a:bodyPr/>
                    <a:lstStyle/>
                    <a:p>
                      <a:r>
                        <a:rPr lang="en-US" dirty="0"/>
                        <a:t>0.94</a:t>
                      </a:r>
                      <a:endParaRPr lang="en-ID" dirty="0"/>
                    </a:p>
                  </a:txBody>
                  <a:tcPr>
                    <a:solidFill>
                      <a:srgbClr val="FFCC99"/>
                    </a:solidFill>
                  </a:tcPr>
                </a:tc>
                <a:tc>
                  <a:txBody>
                    <a:bodyPr/>
                    <a:lstStyle/>
                    <a:p>
                      <a:r>
                        <a:rPr lang="en-US" dirty="0"/>
                        <a:t>0.95</a:t>
                      </a:r>
                      <a:endParaRPr lang="en-ID" dirty="0"/>
                    </a:p>
                  </a:txBody>
                  <a:tcPr>
                    <a:solidFill>
                      <a:srgbClr val="FFCC99"/>
                    </a:solidFill>
                  </a:tcPr>
                </a:tc>
                <a:extLst>
                  <a:ext uri="{0D108BD9-81ED-4DB2-BD59-A6C34878D82A}">
                    <a16:rowId xmlns:a16="http://schemas.microsoft.com/office/drawing/2014/main" val="827926582"/>
                  </a:ext>
                </a:extLst>
              </a:tr>
              <a:tr h="414255">
                <a:tc>
                  <a:txBody>
                    <a:bodyPr/>
                    <a:lstStyle/>
                    <a:p>
                      <a:r>
                        <a:rPr lang="en-US" dirty="0" err="1"/>
                        <a:t>XGBoost</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0.97</a:t>
                      </a:r>
                      <a:endParaRPr lang="en-ID" dirty="0"/>
                    </a:p>
                  </a:txBody>
                  <a:tcPr>
                    <a:solidFill>
                      <a:srgbClr val="FFCC99"/>
                    </a:solidFill>
                  </a:tcPr>
                </a:tc>
                <a:tc>
                  <a:txBody>
                    <a:bodyPr/>
                    <a:lstStyle/>
                    <a:p>
                      <a:r>
                        <a:rPr lang="en-US" dirty="0"/>
                        <a:t>0.93</a:t>
                      </a:r>
                      <a:endParaRPr lang="en-ID" dirty="0"/>
                    </a:p>
                  </a:txBody>
                  <a:tcPr>
                    <a:solidFill>
                      <a:srgbClr val="FFCC99"/>
                    </a:solidFill>
                  </a:tcPr>
                </a:tc>
                <a:tc>
                  <a:txBody>
                    <a:bodyPr/>
                    <a:lstStyle/>
                    <a:p>
                      <a:r>
                        <a:rPr lang="en-US" dirty="0"/>
                        <a:t>0.94</a:t>
                      </a:r>
                      <a:endParaRPr lang="en-ID" dirty="0"/>
                    </a:p>
                  </a:txBody>
                  <a:tcPr>
                    <a:solidFill>
                      <a:srgbClr val="FFCC99"/>
                    </a:solidFill>
                  </a:tcPr>
                </a:tc>
                <a:tc>
                  <a:txBody>
                    <a:bodyPr/>
                    <a:lstStyle/>
                    <a:p>
                      <a:r>
                        <a:rPr lang="en-US" dirty="0"/>
                        <a:t>0.95</a:t>
                      </a:r>
                      <a:endParaRPr lang="en-ID" dirty="0"/>
                    </a:p>
                  </a:txBody>
                  <a:tcPr>
                    <a:solidFill>
                      <a:srgbClr val="FFCC99"/>
                    </a:solidFill>
                  </a:tcPr>
                </a:tc>
                <a:extLst>
                  <a:ext uri="{0D108BD9-81ED-4DB2-BD59-A6C34878D82A}">
                    <a16:rowId xmlns:a16="http://schemas.microsoft.com/office/drawing/2014/main" val="1210899173"/>
                  </a:ext>
                </a:extLst>
              </a:tr>
            </a:tbl>
          </a:graphicData>
        </a:graphic>
      </p:graphicFrame>
    </p:spTree>
    <p:extLst>
      <p:ext uri="{BB962C8B-B14F-4D97-AF65-F5344CB8AC3E}">
        <p14:creationId xmlns:p14="http://schemas.microsoft.com/office/powerpoint/2010/main" val="3526785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7ED1-7EF6-C0D5-CA83-25BAC0F592BA}"/>
              </a:ext>
            </a:extLst>
          </p:cNvPr>
          <p:cNvSpPr>
            <a:spLocks noGrp="1"/>
          </p:cNvSpPr>
          <p:nvPr>
            <p:ph type="title"/>
          </p:nvPr>
        </p:nvSpPr>
        <p:spPr/>
        <p:txBody>
          <a:bodyPr/>
          <a:lstStyle/>
          <a:p>
            <a:r>
              <a:rPr lang="en-US" dirty="0"/>
              <a:t>Modelling (after </a:t>
            </a:r>
            <a:r>
              <a:rPr lang="en-US" dirty="0" err="1"/>
              <a:t>standarisation</a:t>
            </a:r>
            <a:r>
              <a:rPr lang="en-US" dirty="0"/>
              <a:t>)</a:t>
            </a:r>
            <a:endParaRPr lang="en-ID" dirty="0"/>
          </a:p>
        </p:txBody>
      </p:sp>
      <p:graphicFrame>
        <p:nvGraphicFramePr>
          <p:cNvPr id="4" name="Table 4">
            <a:extLst>
              <a:ext uri="{FF2B5EF4-FFF2-40B4-BE49-F238E27FC236}">
                <a16:creationId xmlns:a16="http://schemas.microsoft.com/office/drawing/2014/main" id="{7EFA7253-6B38-B2F3-401E-E939E4B3239C}"/>
              </a:ext>
            </a:extLst>
          </p:cNvPr>
          <p:cNvGraphicFramePr>
            <a:graphicFrameLocks noGrp="1"/>
          </p:cNvGraphicFramePr>
          <p:nvPr>
            <p:extLst>
              <p:ext uri="{D42A27DB-BD31-4B8C-83A1-F6EECF244321}">
                <p14:modId xmlns:p14="http://schemas.microsoft.com/office/powerpoint/2010/main" val="2941597933"/>
              </p:ext>
            </p:extLst>
          </p:nvPr>
        </p:nvGraphicFramePr>
        <p:xfrm>
          <a:off x="586740" y="1013460"/>
          <a:ext cx="7632300" cy="3477857"/>
        </p:xfrm>
        <a:graphic>
          <a:graphicData uri="http://schemas.openxmlformats.org/drawingml/2006/table">
            <a:tbl>
              <a:tblPr firstRow="1" bandRow="1">
                <a:tableStyleId>{5C22544A-7EE6-4342-B048-85BDC9FD1C3A}</a:tableStyleId>
              </a:tblPr>
              <a:tblGrid>
                <a:gridCol w="1272050">
                  <a:extLst>
                    <a:ext uri="{9D8B030D-6E8A-4147-A177-3AD203B41FA5}">
                      <a16:colId xmlns:a16="http://schemas.microsoft.com/office/drawing/2014/main" val="2547538573"/>
                    </a:ext>
                  </a:extLst>
                </a:gridCol>
                <a:gridCol w="1272050">
                  <a:extLst>
                    <a:ext uri="{9D8B030D-6E8A-4147-A177-3AD203B41FA5}">
                      <a16:colId xmlns:a16="http://schemas.microsoft.com/office/drawing/2014/main" val="2441748425"/>
                    </a:ext>
                  </a:extLst>
                </a:gridCol>
                <a:gridCol w="1272050">
                  <a:extLst>
                    <a:ext uri="{9D8B030D-6E8A-4147-A177-3AD203B41FA5}">
                      <a16:colId xmlns:a16="http://schemas.microsoft.com/office/drawing/2014/main" val="1696092962"/>
                    </a:ext>
                  </a:extLst>
                </a:gridCol>
                <a:gridCol w="1272050">
                  <a:extLst>
                    <a:ext uri="{9D8B030D-6E8A-4147-A177-3AD203B41FA5}">
                      <a16:colId xmlns:a16="http://schemas.microsoft.com/office/drawing/2014/main" val="2181716007"/>
                    </a:ext>
                  </a:extLst>
                </a:gridCol>
                <a:gridCol w="1272050">
                  <a:extLst>
                    <a:ext uri="{9D8B030D-6E8A-4147-A177-3AD203B41FA5}">
                      <a16:colId xmlns:a16="http://schemas.microsoft.com/office/drawing/2014/main" val="2465506208"/>
                    </a:ext>
                  </a:extLst>
                </a:gridCol>
                <a:gridCol w="1272050">
                  <a:extLst>
                    <a:ext uri="{9D8B030D-6E8A-4147-A177-3AD203B41FA5}">
                      <a16:colId xmlns:a16="http://schemas.microsoft.com/office/drawing/2014/main" val="3202731424"/>
                    </a:ext>
                  </a:extLst>
                </a:gridCol>
              </a:tblGrid>
              <a:tr h="674542">
                <a:tc>
                  <a:txBody>
                    <a:bodyPr/>
                    <a:lstStyle/>
                    <a:p>
                      <a:endParaRPr lang="en-ID" dirty="0"/>
                    </a:p>
                  </a:txBody>
                  <a:tcPr>
                    <a:solidFill>
                      <a:srgbClr val="FFCC99"/>
                    </a:solidFill>
                  </a:tcPr>
                </a:tc>
                <a:tc>
                  <a:txBody>
                    <a:bodyPr/>
                    <a:lstStyle/>
                    <a:p>
                      <a:r>
                        <a:rPr lang="en-US" dirty="0"/>
                        <a:t>Accuracy(%)</a:t>
                      </a:r>
                      <a:endParaRPr lang="en-ID" dirty="0"/>
                    </a:p>
                  </a:txBody>
                  <a:tcPr>
                    <a:solidFill>
                      <a:srgbClr val="FFCC99"/>
                    </a:solidFill>
                  </a:tcPr>
                </a:tc>
                <a:tc>
                  <a:txBody>
                    <a:bodyPr/>
                    <a:lstStyle/>
                    <a:p>
                      <a:r>
                        <a:rPr lang="en-US" dirty="0"/>
                        <a:t>Precision (%)</a:t>
                      </a:r>
                      <a:endParaRPr lang="en-ID" dirty="0"/>
                    </a:p>
                  </a:txBody>
                  <a:tcPr>
                    <a:solidFill>
                      <a:srgbClr val="FFCC99"/>
                    </a:solidFill>
                  </a:tcPr>
                </a:tc>
                <a:tc>
                  <a:txBody>
                    <a:bodyPr/>
                    <a:lstStyle/>
                    <a:p>
                      <a:r>
                        <a:rPr lang="en-US" dirty="0"/>
                        <a:t>Recall (%)</a:t>
                      </a:r>
                      <a:endParaRPr lang="en-ID" dirty="0"/>
                    </a:p>
                  </a:txBody>
                  <a:tcPr>
                    <a:solidFill>
                      <a:srgbClr val="FFCC99"/>
                    </a:solidFill>
                  </a:tcPr>
                </a:tc>
                <a:tc>
                  <a:txBody>
                    <a:bodyPr/>
                    <a:lstStyle/>
                    <a:p>
                      <a:r>
                        <a:rPr lang="en-US" dirty="0"/>
                        <a:t>AUC (%)</a:t>
                      </a:r>
                      <a:endParaRPr lang="en-ID" dirty="0"/>
                    </a:p>
                  </a:txBody>
                  <a:tcPr>
                    <a:solidFill>
                      <a:srgbClr val="FFCC99"/>
                    </a:solidFill>
                  </a:tcPr>
                </a:tc>
                <a:tc>
                  <a:txBody>
                    <a:bodyPr/>
                    <a:lstStyle/>
                    <a:p>
                      <a:r>
                        <a:rPr lang="en-US" dirty="0"/>
                        <a:t>F1(%)</a:t>
                      </a:r>
                      <a:endParaRPr lang="en-ID" dirty="0"/>
                    </a:p>
                  </a:txBody>
                  <a:tcPr>
                    <a:solidFill>
                      <a:srgbClr val="FFCC99"/>
                    </a:solidFill>
                  </a:tcPr>
                </a:tc>
                <a:extLst>
                  <a:ext uri="{0D108BD9-81ED-4DB2-BD59-A6C34878D82A}">
                    <a16:rowId xmlns:a16="http://schemas.microsoft.com/office/drawing/2014/main" val="2759527618"/>
                  </a:ext>
                </a:extLst>
              </a:tr>
              <a:tr h="817161">
                <a:tc>
                  <a:txBody>
                    <a:bodyPr/>
                    <a:lstStyle/>
                    <a:p>
                      <a:r>
                        <a:rPr lang="en-US" dirty="0"/>
                        <a:t>Logistic Regression</a:t>
                      </a:r>
                    </a:p>
                  </a:txBody>
                  <a:tcPr>
                    <a:solidFill>
                      <a:srgbClr val="FFCC99"/>
                    </a:solidFill>
                  </a:tcPr>
                </a:tc>
                <a:tc>
                  <a:txBody>
                    <a:bodyPr/>
                    <a:lstStyle/>
                    <a:p>
                      <a:r>
                        <a:rPr lang="en-US" dirty="0"/>
                        <a:t>0.96</a:t>
                      </a:r>
                      <a:endParaRPr lang="en-ID" dirty="0"/>
                    </a:p>
                  </a:txBody>
                  <a:tcPr>
                    <a:solidFill>
                      <a:srgbClr val="FFCC99"/>
                    </a:solidFill>
                  </a:tcPr>
                </a:tc>
                <a:tc>
                  <a:txBody>
                    <a:bodyPr/>
                    <a:lstStyle/>
                    <a:p>
                      <a:r>
                        <a:rPr lang="en-US" dirty="0"/>
                        <a:t>0.97</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0.96</a:t>
                      </a:r>
                      <a:endParaRPr lang="en-ID" dirty="0"/>
                    </a:p>
                  </a:txBody>
                  <a:tcPr>
                    <a:solidFill>
                      <a:srgbClr val="FFCC99"/>
                    </a:solidFill>
                  </a:tcPr>
                </a:tc>
                <a:tc>
                  <a:txBody>
                    <a:bodyPr/>
                    <a:lstStyle/>
                    <a:p>
                      <a:r>
                        <a:rPr lang="en-US" dirty="0"/>
                        <a:t>0.96</a:t>
                      </a:r>
                      <a:endParaRPr lang="en-ID" dirty="0"/>
                    </a:p>
                  </a:txBody>
                  <a:tcPr>
                    <a:solidFill>
                      <a:srgbClr val="FFCC99"/>
                    </a:solidFill>
                  </a:tcPr>
                </a:tc>
                <a:extLst>
                  <a:ext uri="{0D108BD9-81ED-4DB2-BD59-A6C34878D82A}">
                    <a16:rowId xmlns:a16="http://schemas.microsoft.com/office/drawing/2014/main" val="3983319804"/>
                  </a:ext>
                </a:extLst>
              </a:tr>
              <a:tr h="578822">
                <a:tc>
                  <a:txBody>
                    <a:bodyPr/>
                    <a:lstStyle/>
                    <a:p>
                      <a:r>
                        <a:rPr lang="en-US" dirty="0"/>
                        <a:t>Decision Tree</a:t>
                      </a:r>
                    </a:p>
                  </a:txBody>
                  <a:tcPr>
                    <a:solidFill>
                      <a:srgbClr val="FFCC99"/>
                    </a:solidFill>
                  </a:tcPr>
                </a:tc>
                <a:tc>
                  <a:txBody>
                    <a:bodyPr/>
                    <a:lstStyle/>
                    <a:p>
                      <a:r>
                        <a:rPr lang="en-US" dirty="0"/>
                        <a:t>0.93</a:t>
                      </a:r>
                      <a:endParaRPr lang="en-ID" dirty="0"/>
                    </a:p>
                  </a:txBody>
                  <a:tcPr>
                    <a:solidFill>
                      <a:srgbClr val="FFCC99"/>
                    </a:solidFill>
                  </a:tcPr>
                </a:tc>
                <a:tc>
                  <a:txBody>
                    <a:bodyPr/>
                    <a:lstStyle/>
                    <a:p>
                      <a:r>
                        <a:rPr lang="en-US" dirty="0"/>
                        <a:t>0.93</a:t>
                      </a:r>
                      <a:endParaRPr lang="en-ID" dirty="0"/>
                    </a:p>
                  </a:txBody>
                  <a:tcPr>
                    <a:solidFill>
                      <a:srgbClr val="FFCC99"/>
                    </a:solidFill>
                  </a:tcPr>
                </a:tc>
                <a:tc>
                  <a:txBody>
                    <a:bodyPr/>
                    <a:lstStyle/>
                    <a:p>
                      <a:r>
                        <a:rPr lang="en-US" dirty="0"/>
                        <a:t>0.94</a:t>
                      </a:r>
                      <a:endParaRPr lang="en-ID" dirty="0"/>
                    </a:p>
                  </a:txBody>
                  <a:tcPr>
                    <a:solidFill>
                      <a:srgbClr val="FFCC99"/>
                    </a:solidFill>
                  </a:tcPr>
                </a:tc>
                <a:tc>
                  <a:txBody>
                    <a:bodyPr/>
                    <a:lstStyle/>
                    <a:p>
                      <a:r>
                        <a:rPr lang="en-US" dirty="0"/>
                        <a:t>0.93</a:t>
                      </a:r>
                      <a:endParaRPr lang="en-ID" dirty="0"/>
                    </a:p>
                  </a:txBody>
                  <a:tcPr>
                    <a:solidFill>
                      <a:srgbClr val="FFCC99"/>
                    </a:solidFill>
                  </a:tcPr>
                </a:tc>
                <a:tc>
                  <a:txBody>
                    <a:bodyPr/>
                    <a:lstStyle/>
                    <a:p>
                      <a:r>
                        <a:rPr lang="en-US" dirty="0"/>
                        <a:t>0.94</a:t>
                      </a:r>
                      <a:endParaRPr lang="en-ID" dirty="0"/>
                    </a:p>
                  </a:txBody>
                  <a:tcPr>
                    <a:solidFill>
                      <a:srgbClr val="FFCC99"/>
                    </a:solidFill>
                  </a:tcPr>
                </a:tc>
                <a:extLst>
                  <a:ext uri="{0D108BD9-81ED-4DB2-BD59-A6C34878D82A}">
                    <a16:rowId xmlns:a16="http://schemas.microsoft.com/office/drawing/2014/main" val="2008455642"/>
                  </a:ext>
                </a:extLst>
              </a:tr>
              <a:tr h="578822">
                <a:tc>
                  <a:txBody>
                    <a:bodyPr/>
                    <a:lstStyle/>
                    <a:p>
                      <a:r>
                        <a:rPr lang="en-US" dirty="0"/>
                        <a:t>Random Forest</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0.95</a:t>
                      </a:r>
                      <a:endParaRPr lang="en-ID" dirty="0"/>
                    </a:p>
                  </a:txBody>
                  <a:tcPr>
                    <a:solidFill>
                      <a:srgbClr val="FFCC99"/>
                    </a:solidFill>
                  </a:tcPr>
                </a:tc>
                <a:extLst>
                  <a:ext uri="{0D108BD9-81ED-4DB2-BD59-A6C34878D82A}">
                    <a16:rowId xmlns:a16="http://schemas.microsoft.com/office/drawing/2014/main" val="3885099906"/>
                  </a:ext>
                </a:extLst>
              </a:tr>
              <a:tr h="414255">
                <a:tc>
                  <a:txBody>
                    <a:bodyPr/>
                    <a:lstStyle/>
                    <a:p>
                      <a:r>
                        <a:rPr lang="en-US" dirty="0"/>
                        <a:t>AdaBoost</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0.96</a:t>
                      </a:r>
                      <a:endParaRPr lang="en-ID" dirty="0"/>
                    </a:p>
                  </a:txBody>
                  <a:tcPr>
                    <a:solidFill>
                      <a:srgbClr val="FFCC99"/>
                    </a:solidFill>
                  </a:tcPr>
                </a:tc>
                <a:tc>
                  <a:txBody>
                    <a:bodyPr/>
                    <a:lstStyle/>
                    <a:p>
                      <a:r>
                        <a:rPr lang="en-US" dirty="0"/>
                        <a:t>0.94</a:t>
                      </a:r>
                      <a:endParaRPr lang="en-ID" dirty="0"/>
                    </a:p>
                  </a:txBody>
                  <a:tcPr>
                    <a:solidFill>
                      <a:srgbClr val="FFCC99"/>
                    </a:solidFill>
                  </a:tcPr>
                </a:tc>
                <a:tc>
                  <a:txBody>
                    <a:bodyPr/>
                    <a:lstStyle/>
                    <a:p>
                      <a:r>
                        <a:rPr lang="en-US" dirty="0"/>
                        <a:t>0.93</a:t>
                      </a:r>
                      <a:endParaRPr lang="en-ID" dirty="0"/>
                    </a:p>
                  </a:txBody>
                  <a:tcPr>
                    <a:solidFill>
                      <a:srgbClr val="FFCC99"/>
                    </a:solidFill>
                  </a:tcPr>
                </a:tc>
                <a:tc>
                  <a:txBody>
                    <a:bodyPr/>
                    <a:lstStyle/>
                    <a:p>
                      <a:r>
                        <a:rPr lang="en-US" dirty="0"/>
                        <a:t>0.94</a:t>
                      </a:r>
                      <a:endParaRPr lang="en-ID" dirty="0"/>
                    </a:p>
                  </a:txBody>
                  <a:tcPr>
                    <a:solidFill>
                      <a:srgbClr val="FFCC99"/>
                    </a:solidFill>
                  </a:tcPr>
                </a:tc>
                <a:extLst>
                  <a:ext uri="{0D108BD9-81ED-4DB2-BD59-A6C34878D82A}">
                    <a16:rowId xmlns:a16="http://schemas.microsoft.com/office/drawing/2014/main" val="827926582"/>
                  </a:ext>
                </a:extLst>
              </a:tr>
              <a:tr h="414255">
                <a:tc>
                  <a:txBody>
                    <a:bodyPr/>
                    <a:lstStyle/>
                    <a:p>
                      <a:r>
                        <a:rPr lang="en-US" dirty="0" err="1"/>
                        <a:t>XGBoost</a:t>
                      </a:r>
                      <a:endParaRPr lang="en-ID" dirty="0"/>
                    </a:p>
                  </a:txBody>
                  <a:tcPr>
                    <a:solidFill>
                      <a:srgbClr val="FFCC99"/>
                    </a:solidFill>
                  </a:tcPr>
                </a:tc>
                <a:tc>
                  <a:txBody>
                    <a:bodyPr/>
                    <a:lstStyle/>
                    <a:p>
                      <a:r>
                        <a:rPr lang="en-US" dirty="0"/>
                        <a:t>0.96</a:t>
                      </a:r>
                      <a:endParaRPr lang="en-ID" dirty="0"/>
                    </a:p>
                  </a:txBody>
                  <a:tcPr>
                    <a:solidFill>
                      <a:srgbClr val="FFCC99"/>
                    </a:solidFill>
                  </a:tcPr>
                </a:tc>
                <a:tc>
                  <a:txBody>
                    <a:bodyPr/>
                    <a:lstStyle/>
                    <a:p>
                      <a:r>
                        <a:rPr lang="en-US" dirty="0"/>
                        <a:t>0.92</a:t>
                      </a:r>
                      <a:endParaRPr lang="en-ID" dirty="0"/>
                    </a:p>
                  </a:txBody>
                  <a:tcPr>
                    <a:solidFill>
                      <a:srgbClr val="FFCC99"/>
                    </a:solidFill>
                  </a:tcPr>
                </a:tc>
                <a:tc>
                  <a:txBody>
                    <a:bodyPr/>
                    <a:lstStyle/>
                    <a:p>
                      <a:r>
                        <a:rPr lang="en-US" dirty="0"/>
                        <a:t>0.95</a:t>
                      </a:r>
                      <a:endParaRPr lang="en-ID" dirty="0"/>
                    </a:p>
                  </a:txBody>
                  <a:tcPr>
                    <a:solidFill>
                      <a:srgbClr val="FFCC99"/>
                    </a:solidFill>
                  </a:tcPr>
                </a:tc>
                <a:tc>
                  <a:txBody>
                    <a:bodyPr/>
                    <a:lstStyle/>
                    <a:p>
                      <a:r>
                        <a:rPr lang="en-US" dirty="0"/>
                        <a:t>0.96</a:t>
                      </a:r>
                      <a:endParaRPr lang="en-ID" dirty="0"/>
                    </a:p>
                  </a:txBody>
                  <a:tcPr>
                    <a:solidFill>
                      <a:srgbClr val="FFCC99"/>
                    </a:solidFill>
                  </a:tcPr>
                </a:tc>
                <a:tc>
                  <a:txBody>
                    <a:bodyPr/>
                    <a:lstStyle/>
                    <a:p>
                      <a:r>
                        <a:rPr lang="en-US" dirty="0"/>
                        <a:t>0.96</a:t>
                      </a:r>
                      <a:endParaRPr lang="en-ID" dirty="0"/>
                    </a:p>
                  </a:txBody>
                  <a:tcPr>
                    <a:solidFill>
                      <a:srgbClr val="FFCC99"/>
                    </a:solidFill>
                  </a:tcPr>
                </a:tc>
                <a:extLst>
                  <a:ext uri="{0D108BD9-81ED-4DB2-BD59-A6C34878D82A}">
                    <a16:rowId xmlns:a16="http://schemas.microsoft.com/office/drawing/2014/main" val="1210899173"/>
                  </a:ext>
                </a:extLst>
              </a:tr>
            </a:tbl>
          </a:graphicData>
        </a:graphic>
      </p:graphicFrame>
    </p:spTree>
    <p:extLst>
      <p:ext uri="{BB962C8B-B14F-4D97-AF65-F5344CB8AC3E}">
        <p14:creationId xmlns:p14="http://schemas.microsoft.com/office/powerpoint/2010/main" val="665130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7EA0-AE8A-4AE6-3522-11FF0A5D9BBC}"/>
              </a:ext>
            </a:extLst>
          </p:cNvPr>
          <p:cNvSpPr>
            <a:spLocks noGrp="1"/>
          </p:cNvSpPr>
          <p:nvPr>
            <p:ph type="title"/>
          </p:nvPr>
        </p:nvSpPr>
        <p:spPr/>
        <p:txBody>
          <a:bodyPr>
            <a:normAutofit/>
          </a:bodyPr>
          <a:lstStyle/>
          <a:p>
            <a:r>
              <a:rPr lang="en-US" dirty="0"/>
              <a:t>Future Importance</a:t>
            </a:r>
            <a:endParaRPr lang="en-ID" dirty="0"/>
          </a:p>
        </p:txBody>
      </p:sp>
      <p:pic>
        <p:nvPicPr>
          <p:cNvPr id="5" name="Picture 4">
            <a:extLst>
              <a:ext uri="{FF2B5EF4-FFF2-40B4-BE49-F238E27FC236}">
                <a16:creationId xmlns:a16="http://schemas.microsoft.com/office/drawing/2014/main" id="{A7B0BC18-99E0-1AE0-9340-46D354D79DA7}"/>
              </a:ext>
            </a:extLst>
          </p:cNvPr>
          <p:cNvPicPr>
            <a:picLocks noChangeAspect="1"/>
          </p:cNvPicPr>
          <p:nvPr/>
        </p:nvPicPr>
        <p:blipFill>
          <a:blip r:embed="rId2"/>
          <a:stretch>
            <a:fillRect/>
          </a:stretch>
        </p:blipFill>
        <p:spPr>
          <a:xfrm>
            <a:off x="504101" y="784859"/>
            <a:ext cx="5872968" cy="3265875"/>
          </a:xfrm>
          <a:prstGeom prst="rect">
            <a:avLst/>
          </a:prstGeom>
        </p:spPr>
      </p:pic>
      <p:sp>
        <p:nvSpPr>
          <p:cNvPr id="6" name="TextBox 5">
            <a:extLst>
              <a:ext uri="{FF2B5EF4-FFF2-40B4-BE49-F238E27FC236}">
                <a16:creationId xmlns:a16="http://schemas.microsoft.com/office/drawing/2014/main" id="{920032DE-CA74-A7A6-6958-D5446D137745}"/>
              </a:ext>
            </a:extLst>
          </p:cNvPr>
          <p:cNvSpPr txBox="1"/>
          <p:nvPr/>
        </p:nvSpPr>
        <p:spPr>
          <a:xfrm>
            <a:off x="6492240" y="838200"/>
            <a:ext cx="2339340" cy="1815882"/>
          </a:xfrm>
          <a:prstGeom prst="rect">
            <a:avLst/>
          </a:prstGeom>
          <a:noFill/>
        </p:spPr>
        <p:txBody>
          <a:bodyPr wrap="square" rtlCol="0">
            <a:spAutoFit/>
          </a:bodyPr>
          <a:lstStyle/>
          <a:p>
            <a:r>
              <a:rPr lang="en-US" dirty="0"/>
              <a:t>Future Importance di </a:t>
            </a:r>
            <a:r>
              <a:rPr lang="en-US" dirty="0" err="1"/>
              <a:t>samping</a:t>
            </a:r>
            <a:r>
              <a:rPr lang="en-US" dirty="0"/>
              <a:t> </a:t>
            </a:r>
            <a:r>
              <a:rPr lang="en-US" dirty="0" err="1"/>
              <a:t>merupakan</a:t>
            </a:r>
            <a:r>
              <a:rPr lang="en-US" dirty="0"/>
              <a:t> </a:t>
            </a:r>
            <a:r>
              <a:rPr lang="en-US" dirty="0" err="1"/>
              <a:t>dari</a:t>
            </a:r>
            <a:r>
              <a:rPr lang="en-US" dirty="0"/>
              <a:t> modelling AdaBoost.</a:t>
            </a:r>
          </a:p>
          <a:p>
            <a:r>
              <a:rPr lang="en-US" dirty="0" err="1"/>
              <a:t>Sehingga</a:t>
            </a:r>
            <a:r>
              <a:rPr lang="en-US" dirty="0"/>
              <a:t> </a:t>
            </a:r>
            <a:r>
              <a:rPr lang="en-US" dirty="0" err="1"/>
              <a:t>diambil</a:t>
            </a:r>
            <a:r>
              <a:rPr lang="en-US" dirty="0"/>
              <a:t> </a:t>
            </a:r>
            <a:r>
              <a:rPr lang="en-US" dirty="0" err="1"/>
              <a:t>kolom</a:t>
            </a:r>
            <a:r>
              <a:rPr lang="en-US" dirty="0"/>
              <a:t> Area Income, Daily Spent on Site, Daily Internet Usage, Age, dan city Tangerang Selatan.</a:t>
            </a:r>
            <a:endParaRPr lang="en-ID" dirty="0"/>
          </a:p>
        </p:txBody>
      </p:sp>
    </p:spTree>
    <p:extLst>
      <p:ext uri="{BB962C8B-B14F-4D97-AF65-F5344CB8AC3E}">
        <p14:creationId xmlns:p14="http://schemas.microsoft.com/office/powerpoint/2010/main" val="9782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CC5F-CFD0-DB8F-F8DD-DB6AFB7A1EF1}"/>
              </a:ext>
            </a:extLst>
          </p:cNvPr>
          <p:cNvSpPr>
            <a:spLocks noGrp="1"/>
          </p:cNvSpPr>
          <p:nvPr>
            <p:ph type="title"/>
          </p:nvPr>
        </p:nvSpPr>
        <p:spPr/>
        <p:txBody>
          <a:bodyPr/>
          <a:lstStyle/>
          <a:p>
            <a:r>
              <a:rPr lang="en-US" dirty="0"/>
              <a:t>Matrix</a:t>
            </a:r>
            <a:endParaRPr lang="en-ID" dirty="0"/>
          </a:p>
        </p:txBody>
      </p:sp>
      <p:pic>
        <p:nvPicPr>
          <p:cNvPr id="5" name="Picture 4">
            <a:extLst>
              <a:ext uri="{FF2B5EF4-FFF2-40B4-BE49-F238E27FC236}">
                <a16:creationId xmlns:a16="http://schemas.microsoft.com/office/drawing/2014/main" id="{61CA34F4-F579-CCF4-879D-1665DDC5E681}"/>
              </a:ext>
            </a:extLst>
          </p:cNvPr>
          <p:cNvPicPr>
            <a:picLocks noChangeAspect="1"/>
          </p:cNvPicPr>
          <p:nvPr/>
        </p:nvPicPr>
        <p:blipFill>
          <a:blip r:embed="rId2"/>
          <a:stretch>
            <a:fillRect/>
          </a:stretch>
        </p:blipFill>
        <p:spPr>
          <a:xfrm>
            <a:off x="1329027" y="1002347"/>
            <a:ext cx="6236997" cy="3138805"/>
          </a:xfrm>
          <a:prstGeom prst="rect">
            <a:avLst/>
          </a:prstGeom>
        </p:spPr>
      </p:pic>
      <p:sp>
        <p:nvSpPr>
          <p:cNvPr id="3" name="TextBox 2">
            <a:extLst>
              <a:ext uri="{FF2B5EF4-FFF2-40B4-BE49-F238E27FC236}">
                <a16:creationId xmlns:a16="http://schemas.microsoft.com/office/drawing/2014/main" id="{CB7C532A-CA1C-10D8-A95D-50C212302BF7}"/>
              </a:ext>
            </a:extLst>
          </p:cNvPr>
          <p:cNvSpPr txBox="1"/>
          <p:nvPr/>
        </p:nvSpPr>
        <p:spPr>
          <a:xfrm>
            <a:off x="1036320" y="4046220"/>
            <a:ext cx="6606540" cy="523220"/>
          </a:xfrm>
          <a:prstGeom prst="rect">
            <a:avLst/>
          </a:prstGeom>
          <a:noFill/>
        </p:spPr>
        <p:txBody>
          <a:bodyPr wrap="square" rtlCol="0">
            <a:spAutoFit/>
          </a:bodyPr>
          <a:lstStyle/>
          <a:p>
            <a:r>
              <a:rPr lang="en-US" dirty="0"/>
              <a:t>Matrix </a:t>
            </a:r>
            <a:r>
              <a:rPr lang="en-US" dirty="0" err="1"/>
              <a:t>diatas</a:t>
            </a:r>
            <a:r>
              <a:rPr lang="en-US" dirty="0"/>
              <a:t> </a:t>
            </a:r>
            <a:r>
              <a:rPr lang="en-US" dirty="0" err="1"/>
              <a:t>berasal</a:t>
            </a:r>
            <a:r>
              <a:rPr lang="en-US" dirty="0"/>
              <a:t> </a:t>
            </a:r>
            <a:r>
              <a:rPr lang="en-US" dirty="0" err="1"/>
              <a:t>dari</a:t>
            </a:r>
            <a:r>
              <a:rPr lang="en-US" dirty="0"/>
              <a:t> modelling AdaBoost yang </a:t>
            </a:r>
            <a:r>
              <a:rPr lang="en-US" dirty="0" err="1"/>
              <a:t>datanya</a:t>
            </a:r>
            <a:r>
              <a:rPr lang="en-US" dirty="0"/>
              <a:t> </a:t>
            </a:r>
            <a:r>
              <a:rPr lang="en-US" dirty="0" err="1"/>
              <a:t>tidak</a:t>
            </a:r>
            <a:r>
              <a:rPr lang="en-US" dirty="0"/>
              <a:t> </a:t>
            </a:r>
            <a:r>
              <a:rPr lang="en-US" dirty="0" err="1"/>
              <a:t>dilakukan</a:t>
            </a:r>
            <a:r>
              <a:rPr lang="en-US" dirty="0"/>
              <a:t> </a:t>
            </a:r>
            <a:r>
              <a:rPr lang="en-US" dirty="0" err="1"/>
              <a:t>standarisasi</a:t>
            </a:r>
            <a:endParaRPr lang="en-ID" dirty="0"/>
          </a:p>
        </p:txBody>
      </p:sp>
    </p:spTree>
    <p:extLst>
      <p:ext uri="{BB962C8B-B14F-4D97-AF65-F5344CB8AC3E}">
        <p14:creationId xmlns:p14="http://schemas.microsoft.com/office/powerpoint/2010/main" val="17790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6CDA-62D3-7293-1EC2-10924242B1F1}"/>
              </a:ext>
            </a:extLst>
          </p:cNvPr>
          <p:cNvSpPr>
            <a:spLocks noGrp="1"/>
          </p:cNvSpPr>
          <p:nvPr>
            <p:ph type="title"/>
          </p:nvPr>
        </p:nvSpPr>
        <p:spPr/>
        <p:txBody>
          <a:bodyPr/>
          <a:lstStyle/>
          <a:p>
            <a:r>
              <a:rPr lang="en-US" dirty="0"/>
              <a:t>Future Importance</a:t>
            </a:r>
            <a:endParaRPr lang="en-ID" dirty="0"/>
          </a:p>
        </p:txBody>
      </p:sp>
      <p:pic>
        <p:nvPicPr>
          <p:cNvPr id="4" name="Picture 3">
            <a:extLst>
              <a:ext uri="{FF2B5EF4-FFF2-40B4-BE49-F238E27FC236}">
                <a16:creationId xmlns:a16="http://schemas.microsoft.com/office/drawing/2014/main" id="{1ECCF243-690D-C373-7F65-18C9EEDA5A2C}"/>
              </a:ext>
            </a:extLst>
          </p:cNvPr>
          <p:cNvPicPr>
            <a:picLocks noChangeAspect="1"/>
          </p:cNvPicPr>
          <p:nvPr/>
        </p:nvPicPr>
        <p:blipFill>
          <a:blip r:embed="rId2"/>
          <a:stretch>
            <a:fillRect/>
          </a:stretch>
        </p:blipFill>
        <p:spPr>
          <a:xfrm>
            <a:off x="504101" y="802789"/>
            <a:ext cx="6013240" cy="3343878"/>
          </a:xfrm>
          <a:prstGeom prst="rect">
            <a:avLst/>
          </a:prstGeom>
        </p:spPr>
      </p:pic>
    </p:spTree>
    <p:extLst>
      <p:ext uri="{BB962C8B-B14F-4D97-AF65-F5344CB8AC3E}">
        <p14:creationId xmlns:p14="http://schemas.microsoft.com/office/powerpoint/2010/main" val="31279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9F13C5-35E9-69A2-13E3-DBA1F813818A}"/>
              </a:ext>
            </a:extLst>
          </p:cNvPr>
          <p:cNvSpPr>
            <a:spLocks noGrp="1"/>
          </p:cNvSpPr>
          <p:nvPr>
            <p:ph type="body" idx="1"/>
          </p:nvPr>
        </p:nvSpPr>
        <p:spPr/>
        <p:txBody>
          <a:bodyPr/>
          <a:lstStyle/>
          <a:p>
            <a:r>
              <a:rPr lang="en-US" dirty="0" err="1"/>
              <a:t>Memberikan</a:t>
            </a:r>
            <a:r>
              <a:rPr lang="en-US" dirty="0"/>
              <a:t> </a:t>
            </a:r>
            <a:r>
              <a:rPr lang="en-US" dirty="0" err="1"/>
              <a:t>kemudahan</a:t>
            </a:r>
            <a:r>
              <a:rPr lang="en-US" dirty="0"/>
              <a:t> </a:t>
            </a:r>
            <a:r>
              <a:rPr lang="en-US" dirty="0" err="1"/>
              <a:t>dalam</a:t>
            </a:r>
            <a:r>
              <a:rPr lang="en-US" dirty="0"/>
              <a:t> </a:t>
            </a:r>
            <a:r>
              <a:rPr lang="en-US" dirty="0" err="1"/>
              <a:t>mengklik</a:t>
            </a:r>
            <a:r>
              <a:rPr lang="en-US" dirty="0"/>
              <a:t> </a:t>
            </a:r>
            <a:r>
              <a:rPr lang="en-US" dirty="0" err="1"/>
              <a:t>kepada</a:t>
            </a:r>
            <a:r>
              <a:rPr lang="en-US" dirty="0"/>
              <a:t> orang yang </a:t>
            </a:r>
            <a:r>
              <a:rPr lang="en-US" dirty="0" err="1"/>
              <a:t>lebih</a:t>
            </a:r>
            <a:r>
              <a:rPr lang="en-US" dirty="0"/>
              <a:t> </a:t>
            </a:r>
            <a:r>
              <a:rPr lang="en-US" dirty="0" err="1"/>
              <a:t>berumur</a:t>
            </a:r>
            <a:r>
              <a:rPr lang="en-US" dirty="0"/>
              <a:t> </a:t>
            </a:r>
            <a:r>
              <a:rPr lang="en-US" dirty="0" err="1"/>
              <a:t>karena</a:t>
            </a:r>
            <a:r>
              <a:rPr lang="en-US" dirty="0"/>
              <a:t> </a:t>
            </a:r>
            <a:r>
              <a:rPr lang="en-US" dirty="0" err="1"/>
              <a:t>pemakaian</a:t>
            </a:r>
            <a:r>
              <a:rPr lang="en-US" dirty="0"/>
              <a:t> internet </a:t>
            </a:r>
            <a:r>
              <a:rPr lang="en-US" dirty="0" err="1"/>
              <a:t>mereka</a:t>
            </a:r>
            <a:r>
              <a:rPr lang="en-US" dirty="0"/>
              <a:t> </a:t>
            </a:r>
            <a:r>
              <a:rPr lang="en-US" dirty="0" err="1"/>
              <a:t>lebih</a:t>
            </a:r>
            <a:r>
              <a:rPr lang="en-US" dirty="0"/>
              <a:t> </a:t>
            </a:r>
            <a:r>
              <a:rPr lang="en-US" dirty="0" err="1"/>
              <a:t>sedikit</a:t>
            </a:r>
            <a:r>
              <a:rPr lang="en-US" dirty="0"/>
              <a:t> </a:t>
            </a:r>
            <a:r>
              <a:rPr lang="en-US" dirty="0" err="1"/>
              <a:t>dibandingkan</a:t>
            </a:r>
            <a:r>
              <a:rPr lang="en-US" dirty="0"/>
              <a:t> </a:t>
            </a:r>
            <a:r>
              <a:rPr lang="en-US" dirty="0" err="1"/>
              <a:t>dengan</a:t>
            </a:r>
            <a:r>
              <a:rPr lang="en-US" dirty="0"/>
              <a:t> </a:t>
            </a:r>
            <a:r>
              <a:rPr lang="en-US" dirty="0" err="1"/>
              <a:t>usia</a:t>
            </a:r>
            <a:r>
              <a:rPr lang="en-US" dirty="0"/>
              <a:t> yang </a:t>
            </a:r>
            <a:r>
              <a:rPr lang="en-US" dirty="0" err="1"/>
              <a:t>lebih</a:t>
            </a:r>
            <a:r>
              <a:rPr lang="en-US" dirty="0"/>
              <a:t> </a:t>
            </a:r>
            <a:r>
              <a:rPr lang="en-US" dirty="0" err="1"/>
              <a:t>muda</a:t>
            </a:r>
            <a:r>
              <a:rPr lang="en-US" dirty="0"/>
              <a:t>.</a:t>
            </a:r>
          </a:p>
          <a:p>
            <a:r>
              <a:rPr lang="en-US" dirty="0" err="1"/>
              <a:t>Memberikan</a:t>
            </a:r>
            <a:r>
              <a:rPr lang="en-US" dirty="0"/>
              <a:t> </a:t>
            </a:r>
            <a:r>
              <a:rPr lang="en-US" dirty="0" err="1"/>
              <a:t>warna</a:t>
            </a:r>
            <a:r>
              <a:rPr lang="en-US" dirty="0"/>
              <a:t> </a:t>
            </a:r>
            <a:r>
              <a:rPr lang="en-US" dirty="0" err="1"/>
              <a:t>atau</a:t>
            </a:r>
            <a:r>
              <a:rPr lang="en-US" dirty="0"/>
              <a:t> </a:t>
            </a:r>
            <a:r>
              <a:rPr lang="en-US" dirty="0" err="1"/>
              <a:t>bentuk</a:t>
            </a:r>
            <a:r>
              <a:rPr lang="en-US" dirty="0"/>
              <a:t> </a:t>
            </a:r>
            <a:r>
              <a:rPr lang="en-US" dirty="0" err="1"/>
              <a:t>tombol</a:t>
            </a:r>
            <a:r>
              <a:rPr lang="en-US" dirty="0"/>
              <a:t> click yang </a:t>
            </a:r>
            <a:r>
              <a:rPr lang="en-US" dirty="0" err="1"/>
              <a:t>menarik</a:t>
            </a:r>
            <a:endParaRPr lang="en-US" dirty="0"/>
          </a:p>
          <a:p>
            <a:r>
              <a:rPr lang="en-US" dirty="0" err="1"/>
              <a:t>Memberikan</a:t>
            </a:r>
            <a:r>
              <a:rPr lang="en-US" dirty="0"/>
              <a:t> Langkah-Langkah yang </a:t>
            </a:r>
            <a:r>
              <a:rPr lang="en-US" dirty="0" err="1"/>
              <a:t>mudah</a:t>
            </a:r>
            <a:r>
              <a:rPr lang="en-US" dirty="0"/>
              <a:t> </a:t>
            </a:r>
            <a:r>
              <a:rPr lang="en-US" dirty="0" err="1"/>
              <a:t>untuk</a:t>
            </a:r>
            <a:r>
              <a:rPr lang="en-US" dirty="0"/>
              <a:t> </a:t>
            </a:r>
            <a:r>
              <a:rPr lang="en-US" dirty="0" err="1"/>
              <a:t>diikuti</a:t>
            </a:r>
            <a:r>
              <a:rPr lang="en-US" dirty="0"/>
              <a:t> oleh </a:t>
            </a:r>
            <a:r>
              <a:rPr lang="en-US" dirty="0" err="1"/>
              <a:t>semua</a:t>
            </a:r>
            <a:r>
              <a:rPr lang="en-US" dirty="0"/>
              <a:t> </a:t>
            </a:r>
            <a:r>
              <a:rPr lang="en-US" dirty="0" err="1"/>
              <a:t>kalangan</a:t>
            </a:r>
            <a:endParaRPr lang="en-US" dirty="0"/>
          </a:p>
          <a:p>
            <a:r>
              <a:rPr lang="en-US" dirty="0" err="1"/>
              <a:t>Memberikan</a:t>
            </a:r>
            <a:r>
              <a:rPr lang="en-US" dirty="0"/>
              <a:t> </a:t>
            </a:r>
            <a:r>
              <a:rPr lang="en-US" dirty="0" err="1"/>
              <a:t>promosi</a:t>
            </a:r>
            <a:r>
              <a:rPr lang="en-US" dirty="0"/>
              <a:t> </a:t>
            </a:r>
            <a:r>
              <a:rPr lang="en-US" dirty="0" err="1"/>
              <a:t>kepada</a:t>
            </a:r>
            <a:r>
              <a:rPr lang="en-US" dirty="0"/>
              <a:t> </a:t>
            </a:r>
            <a:r>
              <a:rPr lang="en-US" dirty="0" err="1"/>
              <a:t>daerah-daerah</a:t>
            </a:r>
            <a:r>
              <a:rPr lang="en-US" dirty="0"/>
              <a:t> </a:t>
            </a:r>
            <a:r>
              <a:rPr lang="en-US" dirty="0" err="1"/>
              <a:t>dengan</a:t>
            </a:r>
            <a:r>
              <a:rPr lang="en-US" dirty="0"/>
              <a:t> </a:t>
            </a:r>
            <a:r>
              <a:rPr lang="en-US" dirty="0" err="1"/>
              <a:t>kecenderungan</a:t>
            </a:r>
            <a:r>
              <a:rPr lang="en-US" dirty="0"/>
              <a:t> yang di </a:t>
            </a:r>
            <a:r>
              <a:rPr lang="en-US" dirty="0" err="1"/>
              <a:t>sesuaikan</a:t>
            </a:r>
            <a:r>
              <a:rPr lang="en-US" dirty="0"/>
              <a:t> </a:t>
            </a:r>
            <a:r>
              <a:rPr lang="en-US" dirty="0" err="1"/>
              <a:t>dengan</a:t>
            </a:r>
            <a:r>
              <a:rPr lang="en-US" dirty="0"/>
              <a:t> </a:t>
            </a:r>
            <a:r>
              <a:rPr lang="en-US" dirty="0" err="1"/>
              <a:t>kondisi</a:t>
            </a:r>
            <a:r>
              <a:rPr lang="en-US" dirty="0"/>
              <a:t> </a:t>
            </a:r>
            <a:r>
              <a:rPr lang="en-US" dirty="0" err="1"/>
              <a:t>kegiatan</a:t>
            </a:r>
            <a:r>
              <a:rPr lang="en-US" dirty="0"/>
              <a:t> </a:t>
            </a:r>
            <a:r>
              <a:rPr lang="en-US" dirty="0" err="1"/>
              <a:t>perusahaan</a:t>
            </a:r>
            <a:r>
              <a:rPr lang="en-US" dirty="0"/>
              <a:t> </a:t>
            </a:r>
            <a:r>
              <a:rPr lang="en-US" dirty="0" err="1"/>
              <a:t>penyelenggara</a:t>
            </a:r>
            <a:endParaRPr lang="en-US" dirty="0"/>
          </a:p>
        </p:txBody>
      </p:sp>
      <p:sp>
        <p:nvSpPr>
          <p:cNvPr id="4" name="Title 1">
            <a:extLst>
              <a:ext uri="{FF2B5EF4-FFF2-40B4-BE49-F238E27FC236}">
                <a16:creationId xmlns:a16="http://schemas.microsoft.com/office/drawing/2014/main" id="{A9D7671E-BBF6-57C6-874D-232927D84614}"/>
              </a:ext>
            </a:extLst>
          </p:cNvPr>
          <p:cNvSpPr txBox="1">
            <a:spLocks/>
          </p:cNvSpPr>
          <p:nvPr/>
        </p:nvSpPr>
        <p:spPr>
          <a:xfrm>
            <a:off x="311700" y="5754"/>
            <a:ext cx="76323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US"/>
              <a:t>Rekomendasi Bisnis berdasarkan EDA dan Future Importance</a:t>
            </a:r>
            <a:endParaRPr lang="en-ID" dirty="0"/>
          </a:p>
        </p:txBody>
      </p:sp>
    </p:spTree>
    <p:extLst>
      <p:ext uri="{BB962C8B-B14F-4D97-AF65-F5344CB8AC3E}">
        <p14:creationId xmlns:p14="http://schemas.microsoft.com/office/powerpoint/2010/main" val="2006157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C8A0-09D7-AA03-3F10-CFB7D87331C7}"/>
              </a:ext>
            </a:extLst>
          </p:cNvPr>
          <p:cNvSpPr>
            <a:spLocks noGrp="1"/>
          </p:cNvSpPr>
          <p:nvPr>
            <p:ph type="title"/>
          </p:nvPr>
        </p:nvSpPr>
        <p:spPr/>
        <p:txBody>
          <a:bodyPr/>
          <a:lstStyle/>
          <a:p>
            <a:r>
              <a:rPr lang="en-US" dirty="0"/>
              <a:t>Result Modelling</a:t>
            </a:r>
            <a:endParaRPr lang="en-ID" dirty="0"/>
          </a:p>
        </p:txBody>
      </p:sp>
      <p:sp>
        <p:nvSpPr>
          <p:cNvPr id="3" name="Text Placeholder 2">
            <a:extLst>
              <a:ext uri="{FF2B5EF4-FFF2-40B4-BE49-F238E27FC236}">
                <a16:creationId xmlns:a16="http://schemas.microsoft.com/office/drawing/2014/main" id="{8CF2B153-0EA1-5D6E-ED28-7D6320E486A5}"/>
              </a:ext>
            </a:extLst>
          </p:cNvPr>
          <p:cNvSpPr>
            <a:spLocks noGrp="1"/>
          </p:cNvSpPr>
          <p:nvPr>
            <p:ph type="body" idx="1"/>
          </p:nvPr>
        </p:nvSpPr>
        <p:spPr/>
        <p:txBody>
          <a:bodyPr>
            <a:normAutofit lnSpcReduction="10000"/>
          </a:bodyPr>
          <a:lstStyle/>
          <a:p>
            <a:r>
              <a:rPr lang="en-US" dirty="0" err="1"/>
              <a:t>Asumsi</a:t>
            </a:r>
            <a:endParaRPr lang="en-US" dirty="0"/>
          </a:p>
          <a:p>
            <a:pPr marL="114300" indent="0">
              <a:buNone/>
            </a:pPr>
            <a:r>
              <a:rPr lang="en-US" dirty="0"/>
              <a:t>Perusahaan </a:t>
            </a:r>
            <a:r>
              <a:rPr lang="en-US" dirty="0" err="1"/>
              <a:t>melakukan</a:t>
            </a:r>
            <a:r>
              <a:rPr lang="en-US" dirty="0"/>
              <a:t> survey </a:t>
            </a:r>
            <a:r>
              <a:rPr lang="en-US" dirty="0" err="1"/>
              <a:t>untuk</a:t>
            </a:r>
            <a:r>
              <a:rPr lang="en-US" dirty="0"/>
              <a:t> click Ad yang </a:t>
            </a:r>
            <a:r>
              <a:rPr lang="en-US" dirty="0" err="1"/>
              <a:t>muncul</a:t>
            </a:r>
            <a:r>
              <a:rPr lang="en-US" dirty="0"/>
              <a:t> di website.</a:t>
            </a:r>
          </a:p>
          <a:p>
            <a:pPr marL="114300" indent="0">
              <a:buNone/>
            </a:pPr>
            <a:r>
              <a:rPr lang="en-US" dirty="0"/>
              <a:t>Bagian sales </a:t>
            </a:r>
            <a:r>
              <a:rPr lang="en-US" dirty="0" err="1"/>
              <a:t>melakukan</a:t>
            </a:r>
            <a:r>
              <a:rPr lang="en-US" dirty="0"/>
              <a:t> campaign </a:t>
            </a:r>
            <a:r>
              <a:rPr lang="en-US" dirty="0" err="1"/>
              <a:t>dengan</a:t>
            </a:r>
            <a:r>
              <a:rPr lang="en-US" dirty="0"/>
              <a:t> cost </a:t>
            </a:r>
            <a:r>
              <a:rPr lang="en-US" dirty="0" err="1"/>
              <a:t>sebesar</a:t>
            </a:r>
            <a:r>
              <a:rPr lang="en-US" dirty="0"/>
              <a:t> 30000IDR per customer. </a:t>
            </a:r>
            <a:r>
              <a:rPr lang="en-US" dirty="0" err="1"/>
              <a:t>Apabila</a:t>
            </a:r>
            <a:r>
              <a:rPr lang="en-US" dirty="0"/>
              <a:t> </a:t>
            </a:r>
            <a:r>
              <a:rPr lang="en-US" dirty="0" err="1"/>
              <a:t>ada</a:t>
            </a:r>
            <a:r>
              <a:rPr lang="en-US" dirty="0"/>
              <a:t> customer yang </a:t>
            </a:r>
            <a:r>
              <a:rPr lang="en-US" dirty="0" err="1"/>
              <a:t>melaukan</a:t>
            </a:r>
            <a:r>
              <a:rPr lang="en-US" dirty="0"/>
              <a:t> click, </a:t>
            </a:r>
            <a:r>
              <a:rPr lang="en-US" dirty="0" err="1"/>
              <a:t>maka</a:t>
            </a:r>
            <a:r>
              <a:rPr lang="en-US" dirty="0"/>
              <a:t> </a:t>
            </a:r>
            <a:r>
              <a:rPr lang="en-US" dirty="0" err="1"/>
              <a:t>perusahaan</a:t>
            </a:r>
            <a:r>
              <a:rPr lang="en-US" dirty="0"/>
              <a:t> </a:t>
            </a:r>
            <a:r>
              <a:rPr lang="en-US" dirty="0" err="1"/>
              <a:t>mendapatkan</a:t>
            </a:r>
            <a:r>
              <a:rPr lang="en-US" dirty="0"/>
              <a:t> 100000IDR per customer.</a:t>
            </a:r>
            <a:r>
              <a:rPr lang="en-ID" dirty="0"/>
              <a:t> </a:t>
            </a:r>
            <a:r>
              <a:rPr lang="en-ID" dirty="0" err="1"/>
              <a:t>Sehingga</a:t>
            </a:r>
            <a:r>
              <a:rPr lang="en-ID" dirty="0"/>
              <a:t> </a:t>
            </a:r>
            <a:r>
              <a:rPr lang="en-ID" dirty="0" err="1"/>
              <a:t>perusahaan</a:t>
            </a:r>
            <a:r>
              <a:rPr lang="en-ID" dirty="0"/>
              <a:t> </a:t>
            </a:r>
            <a:r>
              <a:rPr lang="en-ID" dirty="0" err="1"/>
              <a:t>mendpaatkna</a:t>
            </a:r>
            <a:r>
              <a:rPr lang="en-ID" dirty="0"/>
              <a:t> profit </a:t>
            </a:r>
            <a:r>
              <a:rPr lang="en-ID" dirty="0" err="1"/>
              <a:t>sebesar</a:t>
            </a:r>
            <a:r>
              <a:rPr lang="en-ID" dirty="0"/>
              <a:t>:</a:t>
            </a:r>
          </a:p>
          <a:p>
            <a:pPr marL="114300" indent="0">
              <a:buNone/>
            </a:pPr>
            <a:r>
              <a:rPr lang="en-ID" dirty="0"/>
              <a:t>Cost = 30000IDR</a:t>
            </a:r>
          </a:p>
          <a:p>
            <a:pPr marL="114300" indent="0">
              <a:buNone/>
            </a:pPr>
            <a:r>
              <a:rPr lang="en-ID" dirty="0"/>
              <a:t>Revenue = 100000IDR</a:t>
            </a:r>
          </a:p>
          <a:p>
            <a:pPr marL="114300" indent="0">
              <a:buNone/>
            </a:pPr>
            <a:r>
              <a:rPr lang="en-ID" dirty="0"/>
              <a:t>Profit    = Revenue-Cost</a:t>
            </a:r>
          </a:p>
          <a:p>
            <a:pPr marL="114300" indent="0">
              <a:buNone/>
            </a:pPr>
            <a:r>
              <a:rPr lang="en-ID" dirty="0"/>
              <a:t>	= 100000IDR-30000IDR</a:t>
            </a:r>
          </a:p>
          <a:p>
            <a:pPr marL="114300" indent="0">
              <a:buNone/>
            </a:pPr>
            <a:r>
              <a:rPr lang="en-ID" dirty="0"/>
              <a:t>	= 70000 IDR/ per customer</a:t>
            </a:r>
            <a:endParaRPr lang="en-US" dirty="0"/>
          </a:p>
        </p:txBody>
      </p:sp>
    </p:spTree>
    <p:extLst>
      <p:ext uri="{BB962C8B-B14F-4D97-AF65-F5344CB8AC3E}">
        <p14:creationId xmlns:p14="http://schemas.microsoft.com/office/powerpoint/2010/main" val="2888535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E969-7301-6EB1-B897-C25DA74CCB07}"/>
              </a:ext>
            </a:extLst>
          </p:cNvPr>
          <p:cNvSpPr>
            <a:spLocks noGrp="1"/>
          </p:cNvSpPr>
          <p:nvPr>
            <p:ph type="title"/>
          </p:nvPr>
        </p:nvSpPr>
        <p:spPr/>
        <p:txBody>
          <a:bodyPr/>
          <a:lstStyle/>
          <a:p>
            <a:r>
              <a:rPr lang="en-US" dirty="0"/>
              <a:t>Result Modelling</a:t>
            </a:r>
            <a:endParaRPr lang="en-ID" dirty="0"/>
          </a:p>
        </p:txBody>
      </p:sp>
      <p:sp>
        <p:nvSpPr>
          <p:cNvPr id="3" name="Text Placeholder 2">
            <a:extLst>
              <a:ext uri="{FF2B5EF4-FFF2-40B4-BE49-F238E27FC236}">
                <a16:creationId xmlns:a16="http://schemas.microsoft.com/office/drawing/2014/main" id="{7BD5DCDB-8493-5313-B8A4-FF3C1EF252FA}"/>
              </a:ext>
            </a:extLst>
          </p:cNvPr>
          <p:cNvSpPr>
            <a:spLocks noGrp="1"/>
          </p:cNvSpPr>
          <p:nvPr>
            <p:ph type="body" idx="1"/>
          </p:nvPr>
        </p:nvSpPr>
        <p:spPr/>
        <p:txBody>
          <a:bodyPr/>
          <a:lstStyle/>
          <a:p>
            <a:r>
              <a:rPr lang="en-US" dirty="0" err="1"/>
              <a:t>Tanpa</a:t>
            </a:r>
            <a:r>
              <a:rPr lang="en-US" dirty="0"/>
              <a:t> Modelling</a:t>
            </a:r>
          </a:p>
          <a:p>
            <a:pPr marL="114300" indent="0">
              <a:buNone/>
            </a:pPr>
            <a:r>
              <a:rPr lang="en-US" dirty="0"/>
              <a:t>Profit 	= (Revenuex1000)-(costx1000)</a:t>
            </a:r>
          </a:p>
          <a:p>
            <a:pPr marL="114300" indent="0">
              <a:buNone/>
            </a:pPr>
            <a:r>
              <a:rPr lang="en-US" dirty="0"/>
              <a:t>	= (100000x500)-(30000x1000)</a:t>
            </a:r>
          </a:p>
          <a:p>
            <a:pPr marL="114300" indent="0">
              <a:buNone/>
            </a:pPr>
            <a:r>
              <a:rPr lang="en-US" dirty="0"/>
              <a:t>	= 20000000</a:t>
            </a:r>
            <a:endParaRPr lang="en-ID" dirty="0"/>
          </a:p>
          <a:p>
            <a:r>
              <a:rPr lang="en-ID" dirty="0" err="1"/>
              <a:t>Dengan</a:t>
            </a:r>
            <a:r>
              <a:rPr lang="en-ID" dirty="0"/>
              <a:t> Modelling</a:t>
            </a:r>
          </a:p>
          <a:p>
            <a:pPr marL="114300" indent="0">
              <a:buNone/>
            </a:pPr>
            <a:r>
              <a:rPr lang="en-US" dirty="0"/>
              <a:t>Profit 	= (Revenuex1000)-(costx1000)</a:t>
            </a:r>
          </a:p>
          <a:p>
            <a:pPr marL="114300" indent="0">
              <a:buNone/>
            </a:pPr>
            <a:r>
              <a:rPr lang="en-US" dirty="0"/>
              <a:t>	= (100000x95)-(30000x96)</a:t>
            </a:r>
          </a:p>
          <a:p>
            <a:pPr marL="114300" indent="0">
              <a:buNone/>
            </a:pPr>
            <a:r>
              <a:rPr lang="en-US" dirty="0"/>
              <a:t>	= 6620000</a:t>
            </a:r>
          </a:p>
          <a:p>
            <a:pPr marL="114300" indent="0">
              <a:buNone/>
            </a:pPr>
            <a:endParaRPr lang="en-US" dirty="0"/>
          </a:p>
          <a:p>
            <a:pPr marL="114300" indent="0">
              <a:buNone/>
            </a:pPr>
            <a:r>
              <a:rPr lang="en-US" dirty="0" err="1"/>
              <a:t>Dengan</a:t>
            </a:r>
            <a:r>
              <a:rPr lang="en-US" dirty="0"/>
              <a:t> </a:t>
            </a:r>
            <a:r>
              <a:rPr lang="en-US" dirty="0" err="1"/>
              <a:t>menggunakan</a:t>
            </a:r>
            <a:r>
              <a:rPr lang="en-US" dirty="0"/>
              <a:t> machine learning, </a:t>
            </a:r>
            <a:r>
              <a:rPr lang="en-US" dirty="0" err="1"/>
              <a:t>proft</a:t>
            </a:r>
            <a:r>
              <a:rPr lang="en-US" dirty="0"/>
              <a:t> naik </a:t>
            </a:r>
            <a:r>
              <a:rPr lang="en-US" dirty="0" err="1"/>
              <a:t>sebesar</a:t>
            </a:r>
            <a:r>
              <a:rPr lang="en-US" dirty="0"/>
              <a:t> 3.31%</a:t>
            </a:r>
            <a:endParaRPr lang="en-ID" dirty="0"/>
          </a:p>
          <a:p>
            <a:pPr marL="114300" indent="0">
              <a:buNone/>
            </a:pPr>
            <a:endParaRPr lang="en-US" dirty="0"/>
          </a:p>
        </p:txBody>
      </p:sp>
    </p:spTree>
    <p:extLst>
      <p:ext uri="{BB962C8B-B14F-4D97-AF65-F5344CB8AC3E}">
        <p14:creationId xmlns:p14="http://schemas.microsoft.com/office/powerpoint/2010/main" val="183787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8D931-39F6-68E2-7906-D67FC09A10ED}"/>
              </a:ext>
            </a:extLst>
          </p:cNvPr>
          <p:cNvSpPr>
            <a:spLocks noGrp="1"/>
          </p:cNvSpPr>
          <p:nvPr>
            <p:ph type="title"/>
          </p:nvPr>
        </p:nvSpPr>
        <p:spPr/>
        <p:txBody>
          <a:bodyPr/>
          <a:lstStyle/>
          <a:p>
            <a:r>
              <a:rPr lang="en-US" dirty="0"/>
              <a:t>EDA</a:t>
            </a:r>
            <a:endParaRPr lang="en-ID" dirty="0"/>
          </a:p>
        </p:txBody>
      </p:sp>
      <p:sp>
        <p:nvSpPr>
          <p:cNvPr id="4" name="Google Shape;115;p27">
            <a:extLst>
              <a:ext uri="{FF2B5EF4-FFF2-40B4-BE49-F238E27FC236}">
                <a16:creationId xmlns:a16="http://schemas.microsoft.com/office/drawing/2014/main" id="{DB84B8D8-A62B-40F6-6054-DB92E3767554}"/>
              </a:ext>
            </a:extLst>
          </p:cNvPr>
          <p:cNvSpPr txBox="1"/>
          <p:nvPr/>
        </p:nvSpPr>
        <p:spPr>
          <a:xfrm>
            <a:off x="60960" y="4772700"/>
            <a:ext cx="9083040" cy="346218"/>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050" dirty="0">
                <a:solidFill>
                  <a:srgbClr val="000000"/>
                </a:solidFill>
              </a:rPr>
              <a:t>Untuk selengkapnya, dapat melihat jupyter notebook </a:t>
            </a:r>
            <a:r>
              <a:rPr lang="en" sz="1050" dirty="0"/>
              <a:t>disini: </a:t>
            </a:r>
            <a:r>
              <a:rPr lang="en-ID" sz="1050" dirty="0"/>
              <a:t>https://colab.research.google.com/drive/1GD859o5u4Sfq62qcQLG9PkcGw84FyiQ6</a:t>
            </a:r>
            <a:endParaRPr sz="1050" dirty="0">
              <a:solidFill>
                <a:srgbClr val="000000"/>
              </a:solidFill>
            </a:endParaRPr>
          </a:p>
        </p:txBody>
      </p:sp>
      <p:sp>
        <p:nvSpPr>
          <p:cNvPr id="5" name="Rectangle 4">
            <a:extLst>
              <a:ext uri="{FF2B5EF4-FFF2-40B4-BE49-F238E27FC236}">
                <a16:creationId xmlns:a16="http://schemas.microsoft.com/office/drawing/2014/main" id="{10E735C1-7D58-17A0-3294-B030865B253D}"/>
              </a:ext>
            </a:extLst>
          </p:cNvPr>
          <p:cNvSpPr/>
          <p:nvPr/>
        </p:nvSpPr>
        <p:spPr>
          <a:xfrm>
            <a:off x="394448" y="1138518"/>
            <a:ext cx="2034988" cy="8964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Dataset : Clicked Ads Dataset</a:t>
            </a:r>
            <a:endParaRPr lang="en-ID" dirty="0"/>
          </a:p>
        </p:txBody>
      </p:sp>
      <p:sp>
        <p:nvSpPr>
          <p:cNvPr id="6" name="Rectangle 5">
            <a:extLst>
              <a:ext uri="{FF2B5EF4-FFF2-40B4-BE49-F238E27FC236}">
                <a16:creationId xmlns:a16="http://schemas.microsoft.com/office/drawing/2014/main" id="{BCEACBFA-573E-BFB3-BA89-0E29888A500B}"/>
              </a:ext>
            </a:extLst>
          </p:cNvPr>
          <p:cNvSpPr/>
          <p:nvPr/>
        </p:nvSpPr>
        <p:spPr>
          <a:xfrm>
            <a:off x="2743201" y="1138518"/>
            <a:ext cx="2034988" cy="896470"/>
          </a:xfrm>
          <a:prstGeom prst="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Terdapat</a:t>
            </a:r>
            <a:r>
              <a:rPr lang="en-US" dirty="0"/>
              <a:t> 1000 data</a:t>
            </a:r>
            <a:endParaRPr lang="en-ID" dirty="0"/>
          </a:p>
        </p:txBody>
      </p:sp>
      <p:sp>
        <p:nvSpPr>
          <p:cNvPr id="7" name="Rectangle 6">
            <a:extLst>
              <a:ext uri="{FF2B5EF4-FFF2-40B4-BE49-F238E27FC236}">
                <a16:creationId xmlns:a16="http://schemas.microsoft.com/office/drawing/2014/main" id="{82B63F4D-3697-9CB7-811B-0BC0BA400B65}"/>
              </a:ext>
            </a:extLst>
          </p:cNvPr>
          <p:cNvSpPr/>
          <p:nvPr/>
        </p:nvSpPr>
        <p:spPr>
          <a:xfrm>
            <a:off x="2743201" y="2218377"/>
            <a:ext cx="2034988" cy="896470"/>
          </a:xfrm>
          <a:prstGeom prst="rect">
            <a:avLst/>
          </a:prstGeom>
          <a:solidFill>
            <a:schemeClr val="accent3">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7 </a:t>
            </a:r>
            <a:r>
              <a:rPr lang="en-US" dirty="0" err="1"/>
              <a:t>Numerik</a:t>
            </a:r>
            <a:r>
              <a:rPr lang="en-US" dirty="0"/>
              <a:t> dan 5 </a:t>
            </a:r>
            <a:r>
              <a:rPr lang="en-US" dirty="0" err="1"/>
              <a:t>Kategorikal</a:t>
            </a:r>
            <a:endParaRPr lang="en-ID" dirty="0"/>
          </a:p>
        </p:txBody>
      </p:sp>
      <p:sp>
        <p:nvSpPr>
          <p:cNvPr id="8" name="Rectangle 7">
            <a:extLst>
              <a:ext uri="{FF2B5EF4-FFF2-40B4-BE49-F238E27FC236}">
                <a16:creationId xmlns:a16="http://schemas.microsoft.com/office/drawing/2014/main" id="{4F9C7672-1A66-A26E-C8DA-FDA71FF5C702}"/>
              </a:ext>
            </a:extLst>
          </p:cNvPr>
          <p:cNvSpPr/>
          <p:nvPr/>
        </p:nvSpPr>
        <p:spPr>
          <a:xfrm>
            <a:off x="5325036" y="1149452"/>
            <a:ext cx="2034988" cy="896470"/>
          </a:xfrm>
          <a:prstGeom prst="rect">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Terdapat</a:t>
            </a:r>
            <a:r>
              <a:rPr lang="en-US" dirty="0"/>
              <a:t> data </a:t>
            </a:r>
            <a:r>
              <a:rPr lang="en-US" dirty="0" err="1"/>
              <a:t>kosong</a:t>
            </a:r>
            <a:r>
              <a:rPr lang="en-US" dirty="0"/>
              <a:t> pada </a:t>
            </a:r>
            <a:r>
              <a:rPr lang="en-US" dirty="0" err="1"/>
              <a:t>beberapa</a:t>
            </a:r>
            <a:r>
              <a:rPr lang="en-US" dirty="0"/>
              <a:t> </a:t>
            </a:r>
            <a:r>
              <a:rPr lang="en-US" dirty="0" err="1"/>
              <a:t>kolom</a:t>
            </a:r>
            <a:endParaRPr lang="en-ID" dirty="0"/>
          </a:p>
        </p:txBody>
      </p:sp>
    </p:spTree>
    <p:extLst>
      <p:ext uri="{BB962C8B-B14F-4D97-AF65-F5344CB8AC3E}">
        <p14:creationId xmlns:p14="http://schemas.microsoft.com/office/powerpoint/2010/main" val="170058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643F-AFA8-C9EC-C5C0-52A291892DE9}"/>
              </a:ext>
            </a:extLst>
          </p:cNvPr>
          <p:cNvSpPr>
            <a:spLocks noGrp="1"/>
          </p:cNvSpPr>
          <p:nvPr>
            <p:ph type="title"/>
          </p:nvPr>
        </p:nvSpPr>
        <p:spPr/>
        <p:txBody>
          <a:bodyPr/>
          <a:lstStyle/>
          <a:p>
            <a:r>
              <a:rPr lang="en-US" dirty="0"/>
              <a:t>EDA</a:t>
            </a:r>
            <a:endParaRPr lang="en-ID" dirty="0"/>
          </a:p>
        </p:txBody>
      </p:sp>
      <p:graphicFrame>
        <p:nvGraphicFramePr>
          <p:cNvPr id="4" name="Table 4">
            <a:extLst>
              <a:ext uri="{FF2B5EF4-FFF2-40B4-BE49-F238E27FC236}">
                <a16:creationId xmlns:a16="http://schemas.microsoft.com/office/drawing/2014/main" id="{5619EBB4-BE9E-4EB8-2D0B-3F7F3B880DB6}"/>
              </a:ext>
            </a:extLst>
          </p:cNvPr>
          <p:cNvGraphicFramePr>
            <a:graphicFrameLocks noGrp="1"/>
          </p:cNvGraphicFramePr>
          <p:nvPr>
            <p:extLst>
              <p:ext uri="{D42A27DB-BD31-4B8C-83A1-F6EECF244321}">
                <p14:modId xmlns:p14="http://schemas.microsoft.com/office/powerpoint/2010/main" val="4010766683"/>
              </p:ext>
            </p:extLst>
          </p:nvPr>
        </p:nvGraphicFramePr>
        <p:xfrm>
          <a:off x="1105947" y="1175056"/>
          <a:ext cx="7060901" cy="2974399"/>
        </p:xfrm>
        <a:graphic>
          <a:graphicData uri="http://schemas.openxmlformats.org/drawingml/2006/table">
            <a:tbl>
              <a:tblPr firstRow="1" bandRow="1">
                <a:tableStyleId>{5C22544A-7EE6-4342-B048-85BDC9FD1C3A}</a:tableStyleId>
              </a:tblPr>
              <a:tblGrid>
                <a:gridCol w="875794">
                  <a:extLst>
                    <a:ext uri="{9D8B030D-6E8A-4147-A177-3AD203B41FA5}">
                      <a16:colId xmlns:a16="http://schemas.microsoft.com/office/drawing/2014/main" val="1076369713"/>
                    </a:ext>
                  </a:extLst>
                </a:gridCol>
                <a:gridCol w="1852402">
                  <a:extLst>
                    <a:ext uri="{9D8B030D-6E8A-4147-A177-3AD203B41FA5}">
                      <a16:colId xmlns:a16="http://schemas.microsoft.com/office/drawing/2014/main" val="2992817946"/>
                    </a:ext>
                  </a:extLst>
                </a:gridCol>
                <a:gridCol w="1044967">
                  <a:extLst>
                    <a:ext uri="{9D8B030D-6E8A-4147-A177-3AD203B41FA5}">
                      <a16:colId xmlns:a16="http://schemas.microsoft.com/office/drawing/2014/main" val="1235004041"/>
                    </a:ext>
                  </a:extLst>
                </a:gridCol>
                <a:gridCol w="1892521">
                  <a:extLst>
                    <a:ext uri="{9D8B030D-6E8A-4147-A177-3AD203B41FA5}">
                      <a16:colId xmlns:a16="http://schemas.microsoft.com/office/drawing/2014/main" val="2309637840"/>
                    </a:ext>
                  </a:extLst>
                </a:gridCol>
                <a:gridCol w="1395217">
                  <a:extLst>
                    <a:ext uri="{9D8B030D-6E8A-4147-A177-3AD203B41FA5}">
                      <a16:colId xmlns:a16="http://schemas.microsoft.com/office/drawing/2014/main" val="2735884932"/>
                    </a:ext>
                  </a:extLst>
                </a:gridCol>
              </a:tblGrid>
              <a:tr h="697379">
                <a:tc>
                  <a:txBody>
                    <a:bodyPr/>
                    <a:lstStyle/>
                    <a:p>
                      <a:endParaRPr lang="en-US" dirty="0"/>
                    </a:p>
                  </a:txBody>
                  <a:tcPr>
                    <a:solidFill>
                      <a:schemeClr val="tx2">
                        <a:lumMod val="50000"/>
                      </a:schemeClr>
                    </a:solidFill>
                  </a:tcPr>
                </a:tc>
                <a:tc>
                  <a:txBody>
                    <a:bodyPr/>
                    <a:lstStyle/>
                    <a:p>
                      <a:pPr algn="ctr"/>
                      <a:r>
                        <a:rPr lang="en-US" dirty="0"/>
                        <a:t>Daily Time Spent on Site</a:t>
                      </a:r>
                      <a:endParaRPr lang="en-ID" dirty="0"/>
                    </a:p>
                  </a:txBody>
                  <a:tcPr>
                    <a:solidFill>
                      <a:schemeClr val="tx2">
                        <a:lumMod val="50000"/>
                      </a:schemeClr>
                    </a:solidFill>
                  </a:tcPr>
                </a:tc>
                <a:tc>
                  <a:txBody>
                    <a:bodyPr/>
                    <a:lstStyle/>
                    <a:p>
                      <a:pPr algn="ctr"/>
                      <a:r>
                        <a:rPr lang="en-US" dirty="0"/>
                        <a:t>Age</a:t>
                      </a:r>
                      <a:endParaRPr lang="en-ID" dirty="0"/>
                    </a:p>
                  </a:txBody>
                  <a:tcPr>
                    <a:solidFill>
                      <a:schemeClr val="tx2">
                        <a:lumMod val="50000"/>
                      </a:schemeClr>
                    </a:solidFill>
                  </a:tcPr>
                </a:tc>
                <a:tc>
                  <a:txBody>
                    <a:bodyPr/>
                    <a:lstStyle/>
                    <a:p>
                      <a:pPr algn="ctr"/>
                      <a:r>
                        <a:rPr lang="en-US" dirty="0"/>
                        <a:t>Area Income</a:t>
                      </a:r>
                      <a:endParaRPr lang="en-ID" dirty="0"/>
                    </a:p>
                  </a:txBody>
                  <a:tcPr>
                    <a:solidFill>
                      <a:schemeClr val="tx2">
                        <a:lumMod val="50000"/>
                      </a:schemeClr>
                    </a:solidFill>
                  </a:tcPr>
                </a:tc>
                <a:tc>
                  <a:txBody>
                    <a:bodyPr/>
                    <a:lstStyle/>
                    <a:p>
                      <a:pPr algn="ctr"/>
                      <a:r>
                        <a:rPr lang="en-US" dirty="0"/>
                        <a:t>Daily Internet Usage</a:t>
                      </a:r>
                      <a:endParaRPr lang="en-ID" dirty="0"/>
                    </a:p>
                  </a:txBody>
                  <a:tcPr>
                    <a:solidFill>
                      <a:schemeClr val="tx2">
                        <a:lumMod val="50000"/>
                      </a:schemeClr>
                    </a:solidFill>
                  </a:tcPr>
                </a:tc>
                <a:extLst>
                  <a:ext uri="{0D108BD9-81ED-4DB2-BD59-A6C34878D82A}">
                    <a16:rowId xmlns:a16="http://schemas.microsoft.com/office/drawing/2014/main" val="1567518330"/>
                  </a:ext>
                </a:extLst>
              </a:tr>
              <a:tr h="569255">
                <a:tc>
                  <a:txBody>
                    <a:bodyPr/>
                    <a:lstStyle/>
                    <a:p>
                      <a:r>
                        <a:rPr lang="en-US" dirty="0"/>
                        <a:t>Mean</a:t>
                      </a:r>
                      <a:endParaRPr lang="en-ID" dirty="0"/>
                    </a:p>
                  </a:txBody>
                  <a:tcPr>
                    <a:solidFill>
                      <a:schemeClr val="accent4">
                        <a:lumMod val="60000"/>
                        <a:lumOff val="40000"/>
                      </a:schemeClr>
                    </a:solidFill>
                  </a:tcPr>
                </a:tc>
                <a:tc>
                  <a:txBody>
                    <a:bodyPr/>
                    <a:lstStyle/>
                    <a:p>
                      <a:pPr algn="ctr"/>
                      <a:r>
                        <a:rPr lang="en-US" dirty="0"/>
                        <a:t>64.929</a:t>
                      </a:r>
                      <a:endParaRPr lang="en-ID" dirty="0"/>
                    </a:p>
                  </a:txBody>
                  <a:tcPr>
                    <a:solidFill>
                      <a:srgbClr val="FF7C80"/>
                    </a:solidFill>
                  </a:tcPr>
                </a:tc>
                <a:tc>
                  <a:txBody>
                    <a:bodyPr/>
                    <a:lstStyle/>
                    <a:p>
                      <a:pPr algn="ctr"/>
                      <a:r>
                        <a:rPr lang="en-US" dirty="0"/>
                        <a:t>36</a:t>
                      </a:r>
                      <a:endParaRPr lang="en-ID" dirty="0"/>
                    </a:p>
                  </a:txBody>
                  <a:tcPr>
                    <a:solidFill>
                      <a:srgbClr val="FF7C80"/>
                    </a:solidFill>
                  </a:tcPr>
                </a:tc>
                <a:tc>
                  <a:txBody>
                    <a:bodyPr/>
                    <a:lstStyle/>
                    <a:p>
                      <a:pPr algn="ctr"/>
                      <a:r>
                        <a:rPr lang="en-US" dirty="0"/>
                        <a:t>3.848</a:t>
                      </a:r>
                      <a:endParaRPr lang="en-ID" dirty="0"/>
                    </a:p>
                  </a:txBody>
                  <a:tcPr>
                    <a:solidFill>
                      <a:srgbClr val="FF7C80"/>
                    </a:solidFill>
                  </a:tcPr>
                </a:tc>
                <a:tc>
                  <a:txBody>
                    <a:bodyPr/>
                    <a:lstStyle/>
                    <a:p>
                      <a:pPr algn="ctr"/>
                      <a:r>
                        <a:rPr lang="en-US" dirty="0"/>
                        <a:t>179.8</a:t>
                      </a:r>
                      <a:endParaRPr lang="en-ID" dirty="0"/>
                    </a:p>
                  </a:txBody>
                  <a:tcPr>
                    <a:solidFill>
                      <a:srgbClr val="FF7C80"/>
                    </a:solidFill>
                  </a:tcPr>
                </a:tc>
                <a:extLst>
                  <a:ext uri="{0D108BD9-81ED-4DB2-BD59-A6C34878D82A}">
                    <a16:rowId xmlns:a16="http://schemas.microsoft.com/office/drawing/2014/main" val="1692000223"/>
                  </a:ext>
                </a:extLst>
              </a:tr>
              <a:tr h="569255">
                <a:tc>
                  <a:txBody>
                    <a:bodyPr/>
                    <a:lstStyle/>
                    <a:p>
                      <a:r>
                        <a:rPr lang="en-US" dirty="0"/>
                        <a:t>Min</a:t>
                      </a:r>
                    </a:p>
                  </a:txBody>
                  <a:tcPr>
                    <a:solidFill>
                      <a:schemeClr val="accent4">
                        <a:lumMod val="60000"/>
                        <a:lumOff val="40000"/>
                      </a:schemeClr>
                    </a:solidFill>
                  </a:tcPr>
                </a:tc>
                <a:tc>
                  <a:txBody>
                    <a:bodyPr/>
                    <a:lstStyle/>
                    <a:p>
                      <a:pPr algn="ctr"/>
                      <a:r>
                        <a:rPr lang="en-US" dirty="0"/>
                        <a:t>32.6</a:t>
                      </a:r>
                      <a:endParaRPr lang="en-ID" dirty="0"/>
                    </a:p>
                  </a:txBody>
                  <a:tcPr>
                    <a:solidFill>
                      <a:srgbClr val="FF7C80"/>
                    </a:solidFill>
                  </a:tcPr>
                </a:tc>
                <a:tc>
                  <a:txBody>
                    <a:bodyPr/>
                    <a:lstStyle/>
                    <a:p>
                      <a:pPr algn="ctr"/>
                      <a:r>
                        <a:rPr lang="en-US" dirty="0"/>
                        <a:t>19</a:t>
                      </a:r>
                      <a:endParaRPr lang="en-ID" dirty="0"/>
                    </a:p>
                  </a:txBody>
                  <a:tcPr>
                    <a:solidFill>
                      <a:srgbClr val="FF7C80"/>
                    </a:solidFill>
                  </a:tcPr>
                </a:tc>
                <a:tc>
                  <a:txBody>
                    <a:bodyPr/>
                    <a:lstStyle/>
                    <a:p>
                      <a:pPr algn="ctr"/>
                      <a:r>
                        <a:rPr lang="en-US" dirty="0"/>
                        <a:t>9.797</a:t>
                      </a:r>
                      <a:endParaRPr lang="en-ID" dirty="0"/>
                    </a:p>
                  </a:txBody>
                  <a:tcPr>
                    <a:solidFill>
                      <a:srgbClr val="FF7C80"/>
                    </a:solidFill>
                  </a:tcPr>
                </a:tc>
                <a:tc>
                  <a:txBody>
                    <a:bodyPr/>
                    <a:lstStyle/>
                    <a:p>
                      <a:pPr algn="ctr"/>
                      <a:r>
                        <a:rPr lang="en-US" dirty="0"/>
                        <a:t>104.7</a:t>
                      </a:r>
                      <a:endParaRPr lang="en-ID" dirty="0"/>
                    </a:p>
                  </a:txBody>
                  <a:tcPr>
                    <a:solidFill>
                      <a:srgbClr val="FF7C80"/>
                    </a:solidFill>
                  </a:tcPr>
                </a:tc>
                <a:extLst>
                  <a:ext uri="{0D108BD9-81ED-4DB2-BD59-A6C34878D82A}">
                    <a16:rowId xmlns:a16="http://schemas.microsoft.com/office/drawing/2014/main" val="3894617967"/>
                  </a:ext>
                </a:extLst>
              </a:tr>
              <a:tr h="569255">
                <a:tc>
                  <a:txBody>
                    <a:bodyPr/>
                    <a:lstStyle/>
                    <a:p>
                      <a:r>
                        <a:rPr lang="en-US" dirty="0"/>
                        <a:t>Median</a:t>
                      </a:r>
                      <a:endParaRPr lang="en-ID" dirty="0"/>
                    </a:p>
                  </a:txBody>
                  <a:tcPr>
                    <a:solidFill>
                      <a:schemeClr val="accent4">
                        <a:lumMod val="60000"/>
                        <a:lumOff val="40000"/>
                      </a:schemeClr>
                    </a:solidFill>
                  </a:tcPr>
                </a:tc>
                <a:tc>
                  <a:txBody>
                    <a:bodyPr/>
                    <a:lstStyle/>
                    <a:p>
                      <a:pPr algn="ctr"/>
                      <a:r>
                        <a:rPr lang="en-US" dirty="0"/>
                        <a:t>68.11</a:t>
                      </a:r>
                      <a:endParaRPr lang="en-ID" dirty="0"/>
                    </a:p>
                  </a:txBody>
                  <a:tcPr>
                    <a:solidFill>
                      <a:srgbClr val="FF7C80"/>
                    </a:solidFill>
                  </a:tcPr>
                </a:tc>
                <a:tc>
                  <a:txBody>
                    <a:bodyPr/>
                    <a:lstStyle/>
                    <a:p>
                      <a:pPr algn="ctr"/>
                      <a:r>
                        <a:rPr lang="en-US" dirty="0"/>
                        <a:t>35</a:t>
                      </a:r>
                      <a:endParaRPr lang="en-ID" dirty="0"/>
                    </a:p>
                  </a:txBody>
                  <a:tcPr>
                    <a:solidFill>
                      <a:srgbClr val="FF7C80"/>
                    </a:solidFill>
                  </a:tcPr>
                </a:tc>
                <a:tc>
                  <a:txBody>
                    <a:bodyPr/>
                    <a:lstStyle/>
                    <a:p>
                      <a:pPr algn="ctr"/>
                      <a:r>
                        <a:rPr lang="en-US" dirty="0"/>
                        <a:t>3.990</a:t>
                      </a:r>
                      <a:endParaRPr lang="en-ID" dirty="0"/>
                    </a:p>
                  </a:txBody>
                  <a:tcPr>
                    <a:solidFill>
                      <a:srgbClr val="FF7C80"/>
                    </a:solidFill>
                  </a:tcPr>
                </a:tc>
                <a:tc>
                  <a:txBody>
                    <a:bodyPr/>
                    <a:lstStyle/>
                    <a:p>
                      <a:pPr algn="ctr"/>
                      <a:r>
                        <a:rPr lang="en-US" dirty="0"/>
                        <a:t>182.6</a:t>
                      </a:r>
                      <a:endParaRPr lang="en-ID" dirty="0"/>
                    </a:p>
                  </a:txBody>
                  <a:tcPr>
                    <a:solidFill>
                      <a:srgbClr val="FF7C80"/>
                    </a:solidFill>
                  </a:tcPr>
                </a:tc>
                <a:extLst>
                  <a:ext uri="{0D108BD9-81ED-4DB2-BD59-A6C34878D82A}">
                    <a16:rowId xmlns:a16="http://schemas.microsoft.com/office/drawing/2014/main" val="1654322979"/>
                  </a:ext>
                </a:extLst>
              </a:tr>
              <a:tr h="569255">
                <a:tc>
                  <a:txBody>
                    <a:bodyPr/>
                    <a:lstStyle/>
                    <a:p>
                      <a:r>
                        <a:rPr lang="en-US" dirty="0"/>
                        <a:t>Max</a:t>
                      </a:r>
                      <a:endParaRPr lang="en-ID" dirty="0"/>
                    </a:p>
                  </a:txBody>
                  <a:tcPr>
                    <a:solidFill>
                      <a:schemeClr val="accent4">
                        <a:lumMod val="60000"/>
                        <a:lumOff val="40000"/>
                      </a:schemeClr>
                    </a:solidFill>
                  </a:tcPr>
                </a:tc>
                <a:tc>
                  <a:txBody>
                    <a:bodyPr/>
                    <a:lstStyle/>
                    <a:p>
                      <a:pPr algn="ctr"/>
                      <a:r>
                        <a:rPr lang="en-US" dirty="0"/>
                        <a:t>91.43</a:t>
                      </a:r>
                      <a:endParaRPr lang="en-ID" dirty="0"/>
                    </a:p>
                  </a:txBody>
                  <a:tcPr>
                    <a:solidFill>
                      <a:srgbClr val="FF7C80"/>
                    </a:solidFill>
                  </a:tcPr>
                </a:tc>
                <a:tc>
                  <a:txBody>
                    <a:bodyPr/>
                    <a:lstStyle/>
                    <a:p>
                      <a:pPr algn="ctr"/>
                      <a:r>
                        <a:rPr lang="en-US" dirty="0"/>
                        <a:t>61</a:t>
                      </a:r>
                      <a:endParaRPr lang="en-ID" dirty="0"/>
                    </a:p>
                  </a:txBody>
                  <a:tcPr>
                    <a:solidFill>
                      <a:srgbClr val="FF7C80"/>
                    </a:solidFill>
                  </a:tcPr>
                </a:tc>
                <a:tc>
                  <a:txBody>
                    <a:bodyPr/>
                    <a:lstStyle/>
                    <a:p>
                      <a:pPr algn="ctr"/>
                      <a:r>
                        <a:rPr lang="en-US" dirty="0"/>
                        <a:t>5.563</a:t>
                      </a:r>
                      <a:endParaRPr lang="en-ID" dirty="0"/>
                    </a:p>
                  </a:txBody>
                  <a:tcPr>
                    <a:solidFill>
                      <a:srgbClr val="FF7C80"/>
                    </a:solidFill>
                  </a:tcPr>
                </a:tc>
                <a:tc>
                  <a:txBody>
                    <a:bodyPr/>
                    <a:lstStyle/>
                    <a:p>
                      <a:pPr algn="ctr"/>
                      <a:r>
                        <a:rPr lang="en-US" dirty="0"/>
                        <a:t>267.0</a:t>
                      </a:r>
                      <a:endParaRPr lang="en-ID" dirty="0"/>
                    </a:p>
                  </a:txBody>
                  <a:tcPr>
                    <a:solidFill>
                      <a:srgbClr val="FF7C80"/>
                    </a:solidFill>
                  </a:tcPr>
                </a:tc>
                <a:extLst>
                  <a:ext uri="{0D108BD9-81ED-4DB2-BD59-A6C34878D82A}">
                    <a16:rowId xmlns:a16="http://schemas.microsoft.com/office/drawing/2014/main" val="96476537"/>
                  </a:ext>
                </a:extLst>
              </a:tr>
            </a:tbl>
          </a:graphicData>
        </a:graphic>
      </p:graphicFrame>
    </p:spTree>
    <p:extLst>
      <p:ext uri="{BB962C8B-B14F-4D97-AF65-F5344CB8AC3E}">
        <p14:creationId xmlns:p14="http://schemas.microsoft.com/office/powerpoint/2010/main" val="2539074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1960-A5C3-0AAE-D489-8C968A12C5F7}"/>
              </a:ext>
            </a:extLst>
          </p:cNvPr>
          <p:cNvSpPr>
            <a:spLocks noGrp="1"/>
          </p:cNvSpPr>
          <p:nvPr>
            <p:ph type="title"/>
          </p:nvPr>
        </p:nvSpPr>
        <p:spPr/>
        <p:txBody>
          <a:bodyPr/>
          <a:lstStyle/>
          <a:p>
            <a:r>
              <a:rPr lang="en-US" dirty="0"/>
              <a:t>EDA</a:t>
            </a:r>
            <a:endParaRPr lang="en-ID" dirty="0"/>
          </a:p>
        </p:txBody>
      </p:sp>
      <p:graphicFrame>
        <p:nvGraphicFramePr>
          <p:cNvPr id="4" name="Table 4">
            <a:extLst>
              <a:ext uri="{FF2B5EF4-FFF2-40B4-BE49-F238E27FC236}">
                <a16:creationId xmlns:a16="http://schemas.microsoft.com/office/drawing/2014/main" id="{6C5F759E-94E3-05FC-1F52-B4579FBDB255}"/>
              </a:ext>
            </a:extLst>
          </p:cNvPr>
          <p:cNvGraphicFramePr>
            <a:graphicFrameLocks noGrp="1"/>
          </p:cNvGraphicFramePr>
          <p:nvPr>
            <p:extLst>
              <p:ext uri="{D42A27DB-BD31-4B8C-83A1-F6EECF244321}">
                <p14:modId xmlns:p14="http://schemas.microsoft.com/office/powerpoint/2010/main" val="2028110783"/>
              </p:ext>
            </p:extLst>
          </p:nvPr>
        </p:nvGraphicFramePr>
        <p:xfrm>
          <a:off x="851647" y="1488141"/>
          <a:ext cx="7632300" cy="2876250"/>
        </p:xfrm>
        <a:graphic>
          <a:graphicData uri="http://schemas.openxmlformats.org/drawingml/2006/table">
            <a:tbl>
              <a:tblPr firstRow="1" bandRow="1">
                <a:tableStyleId>{5C22544A-7EE6-4342-B048-85BDC9FD1C3A}</a:tableStyleId>
              </a:tblPr>
              <a:tblGrid>
                <a:gridCol w="1088725">
                  <a:extLst>
                    <a:ext uri="{9D8B030D-6E8A-4147-A177-3AD203B41FA5}">
                      <a16:colId xmlns:a16="http://schemas.microsoft.com/office/drawing/2014/main" val="3817293401"/>
                    </a:ext>
                  </a:extLst>
                </a:gridCol>
                <a:gridCol w="1455375">
                  <a:extLst>
                    <a:ext uri="{9D8B030D-6E8A-4147-A177-3AD203B41FA5}">
                      <a16:colId xmlns:a16="http://schemas.microsoft.com/office/drawing/2014/main" val="3912168310"/>
                    </a:ext>
                  </a:extLst>
                </a:gridCol>
                <a:gridCol w="1272050">
                  <a:extLst>
                    <a:ext uri="{9D8B030D-6E8A-4147-A177-3AD203B41FA5}">
                      <a16:colId xmlns:a16="http://schemas.microsoft.com/office/drawing/2014/main" val="2217080480"/>
                    </a:ext>
                  </a:extLst>
                </a:gridCol>
                <a:gridCol w="1272050">
                  <a:extLst>
                    <a:ext uri="{9D8B030D-6E8A-4147-A177-3AD203B41FA5}">
                      <a16:colId xmlns:a16="http://schemas.microsoft.com/office/drawing/2014/main" val="699444111"/>
                    </a:ext>
                  </a:extLst>
                </a:gridCol>
                <a:gridCol w="1272050">
                  <a:extLst>
                    <a:ext uri="{9D8B030D-6E8A-4147-A177-3AD203B41FA5}">
                      <a16:colId xmlns:a16="http://schemas.microsoft.com/office/drawing/2014/main" val="2845711700"/>
                    </a:ext>
                  </a:extLst>
                </a:gridCol>
                <a:gridCol w="1272050">
                  <a:extLst>
                    <a:ext uri="{9D8B030D-6E8A-4147-A177-3AD203B41FA5}">
                      <a16:colId xmlns:a16="http://schemas.microsoft.com/office/drawing/2014/main" val="1479571084"/>
                    </a:ext>
                  </a:extLst>
                </a:gridCol>
              </a:tblGrid>
              <a:tr h="675985">
                <a:tc>
                  <a:txBody>
                    <a:bodyPr/>
                    <a:lstStyle/>
                    <a:p>
                      <a:endParaRPr lang="en-ID" dirty="0"/>
                    </a:p>
                  </a:txBody>
                  <a:tcPr>
                    <a:solidFill>
                      <a:srgbClr val="61D582"/>
                    </a:solidFill>
                  </a:tcPr>
                </a:tc>
                <a:tc>
                  <a:txBody>
                    <a:bodyPr/>
                    <a:lstStyle/>
                    <a:p>
                      <a:pPr algn="ctr"/>
                      <a:r>
                        <a:rPr lang="en-US" dirty="0"/>
                        <a:t>Male</a:t>
                      </a:r>
                      <a:endParaRPr lang="en-ID" dirty="0"/>
                    </a:p>
                  </a:txBody>
                  <a:tcPr>
                    <a:solidFill>
                      <a:srgbClr val="61D582"/>
                    </a:solidFill>
                  </a:tcPr>
                </a:tc>
                <a:tc>
                  <a:txBody>
                    <a:bodyPr/>
                    <a:lstStyle/>
                    <a:p>
                      <a:pPr algn="ctr"/>
                      <a:r>
                        <a:rPr lang="en-US" dirty="0"/>
                        <a:t>Clicked on Ad</a:t>
                      </a:r>
                      <a:endParaRPr lang="en-ID" dirty="0"/>
                    </a:p>
                  </a:txBody>
                  <a:tcPr>
                    <a:solidFill>
                      <a:srgbClr val="61D582"/>
                    </a:solidFill>
                  </a:tcPr>
                </a:tc>
                <a:tc>
                  <a:txBody>
                    <a:bodyPr/>
                    <a:lstStyle/>
                    <a:p>
                      <a:pPr algn="ctr"/>
                      <a:r>
                        <a:rPr lang="en-US" dirty="0"/>
                        <a:t>City</a:t>
                      </a:r>
                      <a:endParaRPr lang="en-ID" dirty="0"/>
                    </a:p>
                  </a:txBody>
                  <a:tcPr>
                    <a:solidFill>
                      <a:srgbClr val="61D582"/>
                    </a:solidFill>
                  </a:tcPr>
                </a:tc>
                <a:tc>
                  <a:txBody>
                    <a:bodyPr/>
                    <a:lstStyle/>
                    <a:p>
                      <a:pPr algn="ctr"/>
                      <a:r>
                        <a:rPr lang="en-US" dirty="0"/>
                        <a:t>Province</a:t>
                      </a:r>
                      <a:endParaRPr lang="en-ID" dirty="0"/>
                    </a:p>
                  </a:txBody>
                  <a:tcPr>
                    <a:solidFill>
                      <a:srgbClr val="61D582"/>
                    </a:solidFill>
                  </a:tcPr>
                </a:tc>
                <a:tc>
                  <a:txBody>
                    <a:bodyPr/>
                    <a:lstStyle/>
                    <a:p>
                      <a:pPr algn="ctr"/>
                      <a:r>
                        <a:rPr lang="en-US" dirty="0"/>
                        <a:t>Category</a:t>
                      </a:r>
                      <a:endParaRPr lang="en-ID" dirty="0"/>
                    </a:p>
                  </a:txBody>
                  <a:tcPr>
                    <a:solidFill>
                      <a:srgbClr val="61D582"/>
                    </a:solidFill>
                  </a:tcPr>
                </a:tc>
                <a:extLst>
                  <a:ext uri="{0D108BD9-81ED-4DB2-BD59-A6C34878D82A}">
                    <a16:rowId xmlns:a16="http://schemas.microsoft.com/office/drawing/2014/main" val="3277479943"/>
                  </a:ext>
                </a:extLst>
              </a:tr>
              <a:tr h="483793">
                <a:tc>
                  <a:txBody>
                    <a:bodyPr/>
                    <a:lstStyle/>
                    <a:p>
                      <a:r>
                        <a:rPr lang="en-US" dirty="0"/>
                        <a:t>Unique</a:t>
                      </a:r>
                      <a:endParaRPr lang="en-ID" dirty="0"/>
                    </a:p>
                  </a:txBody>
                  <a:tcPr>
                    <a:solidFill>
                      <a:srgbClr val="66FFCC"/>
                    </a:solidFill>
                  </a:tcPr>
                </a:tc>
                <a:tc>
                  <a:txBody>
                    <a:bodyPr/>
                    <a:lstStyle/>
                    <a:p>
                      <a:r>
                        <a:rPr lang="en-US" dirty="0"/>
                        <a:t>2</a:t>
                      </a:r>
                      <a:endParaRPr lang="en-ID" dirty="0"/>
                    </a:p>
                  </a:txBody>
                  <a:tcPr/>
                </a:tc>
                <a:tc>
                  <a:txBody>
                    <a:bodyPr/>
                    <a:lstStyle/>
                    <a:p>
                      <a:r>
                        <a:rPr lang="en-US" dirty="0"/>
                        <a:t>2</a:t>
                      </a:r>
                      <a:endParaRPr lang="en-ID" dirty="0"/>
                    </a:p>
                  </a:txBody>
                  <a:tcPr/>
                </a:tc>
                <a:tc>
                  <a:txBody>
                    <a:bodyPr/>
                    <a:lstStyle/>
                    <a:p>
                      <a:r>
                        <a:rPr lang="en-US" dirty="0"/>
                        <a:t>30</a:t>
                      </a:r>
                      <a:endParaRPr lang="en-ID" dirty="0"/>
                    </a:p>
                  </a:txBody>
                  <a:tcPr/>
                </a:tc>
                <a:tc>
                  <a:txBody>
                    <a:bodyPr/>
                    <a:lstStyle/>
                    <a:p>
                      <a:r>
                        <a:rPr lang="en-US" dirty="0"/>
                        <a:t>16</a:t>
                      </a:r>
                      <a:endParaRPr lang="en-ID" dirty="0"/>
                    </a:p>
                  </a:txBody>
                  <a:tcPr/>
                </a:tc>
                <a:tc>
                  <a:txBody>
                    <a:bodyPr/>
                    <a:lstStyle/>
                    <a:p>
                      <a:r>
                        <a:rPr lang="en-US" dirty="0"/>
                        <a:t>10</a:t>
                      </a:r>
                      <a:endParaRPr lang="en-ID" dirty="0"/>
                    </a:p>
                  </a:txBody>
                  <a:tcPr/>
                </a:tc>
                <a:extLst>
                  <a:ext uri="{0D108BD9-81ED-4DB2-BD59-A6C34878D82A}">
                    <a16:rowId xmlns:a16="http://schemas.microsoft.com/office/drawing/2014/main" val="3107558659"/>
                  </a:ext>
                </a:extLst>
              </a:tr>
              <a:tr h="1232679">
                <a:tc>
                  <a:txBody>
                    <a:bodyPr/>
                    <a:lstStyle/>
                    <a:p>
                      <a:r>
                        <a:rPr lang="en-US" dirty="0"/>
                        <a:t>Top</a:t>
                      </a:r>
                      <a:endParaRPr lang="en-ID" dirty="0"/>
                    </a:p>
                  </a:txBody>
                  <a:tcPr>
                    <a:solidFill>
                      <a:srgbClr val="66FFCC"/>
                    </a:solidFill>
                  </a:tcPr>
                </a:tc>
                <a:tc>
                  <a:txBody>
                    <a:bodyPr/>
                    <a:lstStyle/>
                    <a:p>
                      <a:r>
                        <a:rPr lang="en-US" dirty="0"/>
                        <a:t>Perempuan</a:t>
                      </a:r>
                      <a:endParaRPr lang="en-ID" dirty="0"/>
                    </a:p>
                  </a:txBody>
                  <a:tcPr/>
                </a:tc>
                <a:tc>
                  <a:txBody>
                    <a:bodyPr/>
                    <a:lstStyle/>
                    <a:p>
                      <a:r>
                        <a:rPr lang="en-US" dirty="0"/>
                        <a:t>No</a:t>
                      </a:r>
                      <a:endParaRPr lang="en-ID" dirty="0"/>
                    </a:p>
                  </a:txBody>
                  <a:tcPr/>
                </a:tc>
                <a:tc>
                  <a:txBody>
                    <a:bodyPr/>
                    <a:lstStyle/>
                    <a:p>
                      <a:r>
                        <a:rPr lang="en-US" dirty="0"/>
                        <a:t>Surabaya</a:t>
                      </a:r>
                      <a:endParaRPr lang="en-ID" dirty="0"/>
                    </a:p>
                  </a:txBody>
                  <a:tcPr/>
                </a:tc>
                <a:tc>
                  <a:txBody>
                    <a:bodyPr/>
                    <a:lstStyle/>
                    <a:p>
                      <a:r>
                        <a:rPr lang="en-US" dirty="0"/>
                        <a:t>Daerah </a:t>
                      </a:r>
                      <a:r>
                        <a:rPr lang="en-US" dirty="0" err="1"/>
                        <a:t>Khusus</a:t>
                      </a:r>
                      <a:r>
                        <a:rPr lang="en-US" dirty="0"/>
                        <a:t> </a:t>
                      </a:r>
                      <a:r>
                        <a:rPr lang="en-US" dirty="0" err="1"/>
                        <a:t>Ibukota</a:t>
                      </a:r>
                      <a:r>
                        <a:rPr lang="en-US" dirty="0"/>
                        <a:t> Jakarta</a:t>
                      </a:r>
                      <a:endParaRPr lang="en-ID" dirty="0"/>
                    </a:p>
                  </a:txBody>
                  <a:tcPr/>
                </a:tc>
                <a:tc>
                  <a:txBody>
                    <a:bodyPr/>
                    <a:lstStyle/>
                    <a:p>
                      <a:r>
                        <a:rPr lang="en-US" dirty="0" err="1"/>
                        <a:t>Otomotif</a:t>
                      </a:r>
                      <a:endParaRPr lang="en-ID" dirty="0"/>
                    </a:p>
                  </a:txBody>
                  <a:tcPr/>
                </a:tc>
                <a:extLst>
                  <a:ext uri="{0D108BD9-81ED-4DB2-BD59-A6C34878D82A}">
                    <a16:rowId xmlns:a16="http://schemas.microsoft.com/office/drawing/2014/main" val="1640705176"/>
                  </a:ext>
                </a:extLst>
              </a:tr>
              <a:tr h="483793">
                <a:tc>
                  <a:txBody>
                    <a:bodyPr/>
                    <a:lstStyle/>
                    <a:p>
                      <a:r>
                        <a:rPr lang="en-US" dirty="0"/>
                        <a:t>Freq</a:t>
                      </a:r>
                      <a:endParaRPr lang="en-ID" dirty="0"/>
                    </a:p>
                  </a:txBody>
                  <a:tcPr>
                    <a:solidFill>
                      <a:srgbClr val="66FFCC"/>
                    </a:solidFill>
                  </a:tcPr>
                </a:tc>
                <a:tc>
                  <a:txBody>
                    <a:bodyPr/>
                    <a:lstStyle/>
                    <a:p>
                      <a:r>
                        <a:rPr lang="en-US" dirty="0"/>
                        <a:t>518</a:t>
                      </a:r>
                      <a:endParaRPr lang="en-ID" dirty="0"/>
                    </a:p>
                  </a:txBody>
                  <a:tcPr/>
                </a:tc>
                <a:tc>
                  <a:txBody>
                    <a:bodyPr/>
                    <a:lstStyle/>
                    <a:p>
                      <a:r>
                        <a:rPr lang="en-US" dirty="0"/>
                        <a:t>500</a:t>
                      </a:r>
                      <a:endParaRPr lang="en-ID" dirty="0"/>
                    </a:p>
                  </a:txBody>
                  <a:tcPr/>
                </a:tc>
                <a:tc>
                  <a:txBody>
                    <a:bodyPr/>
                    <a:lstStyle/>
                    <a:p>
                      <a:r>
                        <a:rPr lang="en-US" dirty="0"/>
                        <a:t>64</a:t>
                      </a:r>
                      <a:endParaRPr lang="en-ID" dirty="0"/>
                    </a:p>
                  </a:txBody>
                  <a:tcPr/>
                </a:tc>
                <a:tc>
                  <a:txBody>
                    <a:bodyPr/>
                    <a:lstStyle/>
                    <a:p>
                      <a:r>
                        <a:rPr lang="en-US" dirty="0"/>
                        <a:t>253</a:t>
                      </a:r>
                      <a:endParaRPr lang="en-ID" dirty="0"/>
                    </a:p>
                  </a:txBody>
                  <a:tcPr/>
                </a:tc>
                <a:tc>
                  <a:txBody>
                    <a:bodyPr/>
                    <a:lstStyle/>
                    <a:p>
                      <a:r>
                        <a:rPr lang="en-US" dirty="0"/>
                        <a:t>112</a:t>
                      </a:r>
                      <a:endParaRPr lang="en-ID" dirty="0"/>
                    </a:p>
                  </a:txBody>
                  <a:tcPr/>
                </a:tc>
                <a:extLst>
                  <a:ext uri="{0D108BD9-81ED-4DB2-BD59-A6C34878D82A}">
                    <a16:rowId xmlns:a16="http://schemas.microsoft.com/office/drawing/2014/main" val="4195643177"/>
                  </a:ext>
                </a:extLst>
              </a:tr>
            </a:tbl>
          </a:graphicData>
        </a:graphic>
      </p:graphicFrame>
    </p:spTree>
    <p:extLst>
      <p:ext uri="{BB962C8B-B14F-4D97-AF65-F5344CB8AC3E}">
        <p14:creationId xmlns:p14="http://schemas.microsoft.com/office/powerpoint/2010/main" val="68267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D045-5F88-D695-0763-D08C59CECC71}"/>
              </a:ext>
            </a:extLst>
          </p:cNvPr>
          <p:cNvSpPr>
            <a:spLocks noGrp="1"/>
          </p:cNvSpPr>
          <p:nvPr>
            <p:ph type="title"/>
          </p:nvPr>
        </p:nvSpPr>
        <p:spPr/>
        <p:txBody>
          <a:bodyPr/>
          <a:lstStyle/>
          <a:p>
            <a:r>
              <a:rPr lang="en-US" dirty="0"/>
              <a:t>Correlation</a:t>
            </a:r>
            <a:endParaRPr lang="en-ID" dirty="0"/>
          </a:p>
        </p:txBody>
      </p:sp>
      <p:pic>
        <p:nvPicPr>
          <p:cNvPr id="14" name="Picture 13">
            <a:extLst>
              <a:ext uri="{FF2B5EF4-FFF2-40B4-BE49-F238E27FC236}">
                <a16:creationId xmlns:a16="http://schemas.microsoft.com/office/drawing/2014/main" id="{34B1070B-AAC9-4C26-13D4-D86D45399E93}"/>
              </a:ext>
            </a:extLst>
          </p:cNvPr>
          <p:cNvPicPr>
            <a:picLocks noChangeAspect="1"/>
          </p:cNvPicPr>
          <p:nvPr/>
        </p:nvPicPr>
        <p:blipFill>
          <a:blip r:embed="rId2"/>
          <a:stretch>
            <a:fillRect/>
          </a:stretch>
        </p:blipFill>
        <p:spPr>
          <a:xfrm>
            <a:off x="376518" y="584174"/>
            <a:ext cx="4328646" cy="3975151"/>
          </a:xfrm>
          <a:prstGeom prst="rect">
            <a:avLst/>
          </a:prstGeom>
        </p:spPr>
      </p:pic>
      <p:sp>
        <p:nvSpPr>
          <p:cNvPr id="15" name="TextBox 14">
            <a:extLst>
              <a:ext uri="{FF2B5EF4-FFF2-40B4-BE49-F238E27FC236}">
                <a16:creationId xmlns:a16="http://schemas.microsoft.com/office/drawing/2014/main" id="{6A18852A-5485-B969-B0C1-FADF07B3A2AA}"/>
              </a:ext>
            </a:extLst>
          </p:cNvPr>
          <p:cNvSpPr txBox="1"/>
          <p:nvPr/>
        </p:nvSpPr>
        <p:spPr>
          <a:xfrm>
            <a:off x="5172635" y="788894"/>
            <a:ext cx="3236259" cy="3970318"/>
          </a:xfrm>
          <a:prstGeom prst="rect">
            <a:avLst/>
          </a:prstGeom>
          <a:noFill/>
        </p:spPr>
        <p:txBody>
          <a:bodyPr wrap="square" rtlCol="0">
            <a:spAutoFit/>
          </a:bodyPr>
          <a:lstStyle/>
          <a:p>
            <a:r>
              <a:rPr lang="en-US" dirty="0" err="1"/>
              <a:t>Korelasi</a:t>
            </a:r>
            <a:r>
              <a:rPr lang="en-US" dirty="0"/>
              <a:t> </a:t>
            </a:r>
            <a:r>
              <a:rPr lang="en-US" dirty="0" err="1"/>
              <a:t>antara</a:t>
            </a:r>
            <a:r>
              <a:rPr lang="en-US" dirty="0"/>
              <a:t> Clicked on Ad </a:t>
            </a:r>
            <a:r>
              <a:rPr lang="en-US" dirty="0" err="1"/>
              <a:t>dengan</a:t>
            </a:r>
            <a:r>
              <a:rPr lang="en-US" dirty="0"/>
              <a:t> </a:t>
            </a:r>
            <a:r>
              <a:rPr lang="en-US" dirty="0" err="1"/>
              <a:t>kolom</a:t>
            </a:r>
            <a:r>
              <a:rPr lang="en-US" dirty="0"/>
              <a:t> yang lain:</a:t>
            </a:r>
          </a:p>
          <a:p>
            <a:pPr marL="342900" indent="-342900">
              <a:buAutoNum type="arabicPeriod"/>
            </a:pPr>
            <a:r>
              <a:rPr lang="en-US" dirty="0"/>
              <a:t>Daily Time Spent on Site 0.74</a:t>
            </a:r>
          </a:p>
          <a:p>
            <a:pPr marL="342900" indent="-342900">
              <a:buAutoNum type="arabicPeriod"/>
            </a:pPr>
            <a:r>
              <a:rPr lang="en-US" dirty="0"/>
              <a:t>Age 0.49</a:t>
            </a:r>
          </a:p>
          <a:p>
            <a:pPr marL="342900" indent="-342900">
              <a:buAutoNum type="arabicPeriod"/>
            </a:pPr>
            <a:r>
              <a:rPr lang="en-US" dirty="0"/>
              <a:t>Area Income 0.47</a:t>
            </a:r>
          </a:p>
          <a:p>
            <a:pPr marL="342900" indent="-342900">
              <a:buAutoNum type="arabicPeriod"/>
            </a:pPr>
            <a:r>
              <a:rPr lang="en-US" dirty="0"/>
              <a:t>Daily Internet Usage 0.79</a:t>
            </a:r>
          </a:p>
          <a:p>
            <a:pPr marL="342900" indent="-342900">
              <a:buAutoNum type="arabicPeriod"/>
            </a:pPr>
            <a:r>
              <a:rPr lang="en-US" dirty="0"/>
              <a:t>Male 0.02</a:t>
            </a:r>
          </a:p>
          <a:p>
            <a:pPr marL="342900" indent="-342900">
              <a:buAutoNum type="arabicPeriod"/>
            </a:pPr>
            <a:r>
              <a:rPr lang="en-US" dirty="0"/>
              <a:t>City 0.08</a:t>
            </a:r>
          </a:p>
          <a:p>
            <a:pPr marL="342900" indent="-342900">
              <a:buAutoNum type="arabicPeriod"/>
            </a:pPr>
            <a:r>
              <a:rPr lang="en-US" dirty="0" err="1"/>
              <a:t>Provience</a:t>
            </a:r>
            <a:r>
              <a:rPr lang="en-US" dirty="0"/>
              <a:t> 0.07</a:t>
            </a:r>
          </a:p>
          <a:p>
            <a:pPr marL="342900" indent="-342900">
              <a:buAutoNum type="arabicPeriod"/>
            </a:pPr>
            <a:r>
              <a:rPr lang="en-US" dirty="0"/>
              <a:t>Category 0.00</a:t>
            </a:r>
          </a:p>
          <a:p>
            <a:endParaRPr lang="en-US" dirty="0"/>
          </a:p>
          <a:p>
            <a:endParaRPr lang="en-US" dirty="0"/>
          </a:p>
          <a:p>
            <a:r>
              <a:rPr lang="en-ID" dirty="0"/>
              <a:t>Dari data </a:t>
            </a:r>
            <a:r>
              <a:rPr lang="en-ID" dirty="0" err="1"/>
              <a:t>diatas</a:t>
            </a:r>
            <a:r>
              <a:rPr lang="en-ID" dirty="0"/>
              <a:t> </a:t>
            </a:r>
            <a:r>
              <a:rPr lang="en-ID" dirty="0" err="1"/>
              <a:t>dapat</a:t>
            </a:r>
            <a:r>
              <a:rPr lang="en-ID" dirty="0"/>
              <a:t> </a:t>
            </a:r>
            <a:r>
              <a:rPr lang="en-ID" dirty="0" err="1"/>
              <a:t>disimpulkan</a:t>
            </a:r>
            <a:r>
              <a:rPr lang="en-ID" dirty="0"/>
              <a:t> </a:t>
            </a:r>
            <a:r>
              <a:rPr lang="en-ID" dirty="0" err="1"/>
              <a:t>bahwa</a:t>
            </a:r>
            <a:r>
              <a:rPr lang="en-ID" dirty="0"/>
              <a:t> Clicked on Ad </a:t>
            </a:r>
            <a:r>
              <a:rPr lang="en-ID" dirty="0" err="1"/>
              <a:t>dengan</a:t>
            </a:r>
            <a:r>
              <a:rPr lang="en-ID" dirty="0"/>
              <a:t> category </a:t>
            </a:r>
            <a:r>
              <a:rPr lang="en-ID" dirty="0" err="1"/>
              <a:t>tidak</a:t>
            </a:r>
            <a:r>
              <a:rPr lang="en-ID" dirty="0"/>
              <a:t> </a:t>
            </a:r>
            <a:r>
              <a:rPr lang="en-ID" dirty="0" err="1"/>
              <a:t>memiliki</a:t>
            </a:r>
            <a:r>
              <a:rPr lang="en-ID" dirty="0"/>
              <a:t> </a:t>
            </a:r>
            <a:r>
              <a:rPr lang="en-ID" dirty="0" err="1"/>
              <a:t>korelasi</a:t>
            </a:r>
            <a:r>
              <a:rPr lang="en-ID" dirty="0"/>
              <a:t>. </a:t>
            </a:r>
            <a:r>
              <a:rPr lang="en-ID" dirty="0" err="1"/>
              <a:t>Sedangkan</a:t>
            </a:r>
            <a:r>
              <a:rPr lang="en-ID" dirty="0"/>
              <a:t> </a:t>
            </a:r>
            <a:r>
              <a:rPr lang="en-ID" dirty="0" err="1"/>
              <a:t>untuk</a:t>
            </a:r>
            <a:r>
              <a:rPr lang="en-ID" dirty="0"/>
              <a:t> Daily time spent on site dan Daily internet usage </a:t>
            </a:r>
            <a:r>
              <a:rPr lang="en-ID" dirty="0" err="1"/>
              <a:t>memiliki</a:t>
            </a:r>
            <a:r>
              <a:rPr lang="en-ID" dirty="0"/>
              <a:t> </a:t>
            </a:r>
            <a:r>
              <a:rPr lang="en-ID" dirty="0" err="1"/>
              <a:t>korelasi</a:t>
            </a:r>
            <a:r>
              <a:rPr lang="en-ID" dirty="0"/>
              <a:t> yang </a:t>
            </a:r>
            <a:r>
              <a:rPr lang="en-ID" dirty="0" err="1"/>
              <a:t>kuat</a:t>
            </a:r>
            <a:r>
              <a:rPr lang="en-ID" dirty="0"/>
              <a:t> </a:t>
            </a:r>
            <a:r>
              <a:rPr lang="en-ID" dirty="0" err="1"/>
              <a:t>dengan</a:t>
            </a:r>
            <a:r>
              <a:rPr lang="en-ID" dirty="0"/>
              <a:t> Clicked on Ad.</a:t>
            </a:r>
          </a:p>
        </p:txBody>
      </p:sp>
    </p:spTree>
    <p:extLst>
      <p:ext uri="{BB962C8B-B14F-4D97-AF65-F5344CB8AC3E}">
        <p14:creationId xmlns:p14="http://schemas.microsoft.com/office/powerpoint/2010/main" val="3457841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C999-80EC-8A7C-302E-7B826D24E4D2}"/>
              </a:ext>
            </a:extLst>
          </p:cNvPr>
          <p:cNvSpPr>
            <a:spLocks noGrp="1"/>
          </p:cNvSpPr>
          <p:nvPr>
            <p:ph type="title"/>
          </p:nvPr>
        </p:nvSpPr>
        <p:spPr/>
        <p:txBody>
          <a:bodyPr/>
          <a:lstStyle/>
          <a:p>
            <a:r>
              <a:rPr lang="en-US" dirty="0"/>
              <a:t>Analysis</a:t>
            </a:r>
            <a:endParaRPr lang="en-ID" dirty="0"/>
          </a:p>
        </p:txBody>
      </p:sp>
      <p:pic>
        <p:nvPicPr>
          <p:cNvPr id="5" name="Picture 4">
            <a:extLst>
              <a:ext uri="{FF2B5EF4-FFF2-40B4-BE49-F238E27FC236}">
                <a16:creationId xmlns:a16="http://schemas.microsoft.com/office/drawing/2014/main" id="{0783944F-F16D-98EF-B3A8-29348B76BCD5}"/>
              </a:ext>
            </a:extLst>
          </p:cNvPr>
          <p:cNvPicPr>
            <a:picLocks noChangeAspect="1"/>
          </p:cNvPicPr>
          <p:nvPr/>
        </p:nvPicPr>
        <p:blipFill rotWithShape="1">
          <a:blip r:embed="rId2"/>
          <a:srcRect l="7115" t="11125" r="9417"/>
          <a:stretch/>
        </p:blipFill>
        <p:spPr>
          <a:xfrm>
            <a:off x="220608" y="789870"/>
            <a:ext cx="5463911" cy="1939290"/>
          </a:xfrm>
          <a:prstGeom prst="rect">
            <a:avLst/>
          </a:prstGeom>
        </p:spPr>
      </p:pic>
      <p:pic>
        <p:nvPicPr>
          <p:cNvPr id="7" name="Picture 6">
            <a:extLst>
              <a:ext uri="{FF2B5EF4-FFF2-40B4-BE49-F238E27FC236}">
                <a16:creationId xmlns:a16="http://schemas.microsoft.com/office/drawing/2014/main" id="{30AD56A1-62E4-FB6E-86AB-2D0972387875}"/>
              </a:ext>
            </a:extLst>
          </p:cNvPr>
          <p:cNvPicPr>
            <a:picLocks noChangeAspect="1"/>
          </p:cNvPicPr>
          <p:nvPr/>
        </p:nvPicPr>
        <p:blipFill rotWithShape="1">
          <a:blip r:embed="rId3"/>
          <a:srcRect l="6333" t="11125" r="9417"/>
          <a:stretch/>
        </p:blipFill>
        <p:spPr>
          <a:xfrm>
            <a:off x="182693" y="2958505"/>
            <a:ext cx="5539740" cy="1947950"/>
          </a:xfrm>
          <a:prstGeom prst="rect">
            <a:avLst/>
          </a:prstGeom>
        </p:spPr>
      </p:pic>
      <p:sp>
        <p:nvSpPr>
          <p:cNvPr id="8" name="TextBox 7">
            <a:extLst>
              <a:ext uri="{FF2B5EF4-FFF2-40B4-BE49-F238E27FC236}">
                <a16:creationId xmlns:a16="http://schemas.microsoft.com/office/drawing/2014/main" id="{21895413-DF5F-7A75-42FB-3D7F9E2A9358}"/>
              </a:ext>
            </a:extLst>
          </p:cNvPr>
          <p:cNvSpPr txBox="1"/>
          <p:nvPr/>
        </p:nvSpPr>
        <p:spPr>
          <a:xfrm>
            <a:off x="5791200" y="937260"/>
            <a:ext cx="3132192" cy="1169551"/>
          </a:xfrm>
          <a:prstGeom prst="rect">
            <a:avLst/>
          </a:prstGeom>
          <a:noFill/>
        </p:spPr>
        <p:txBody>
          <a:bodyPr wrap="square" rtlCol="0">
            <a:spAutoFit/>
          </a:bodyPr>
          <a:lstStyle/>
          <a:p>
            <a:r>
              <a:rPr lang="en-US" dirty="0"/>
              <a:t>Pada </a:t>
            </a:r>
            <a:r>
              <a:rPr lang="en-US" dirty="0" err="1"/>
              <a:t>gambar</a:t>
            </a:r>
            <a:r>
              <a:rPr lang="en-US" dirty="0"/>
              <a:t> </a:t>
            </a:r>
            <a:r>
              <a:rPr lang="en-US" dirty="0" err="1"/>
              <a:t>grafik</a:t>
            </a:r>
            <a:r>
              <a:rPr lang="en-US" dirty="0"/>
              <a:t> di </a:t>
            </a:r>
            <a:r>
              <a:rPr lang="en-US" dirty="0" err="1"/>
              <a:t>samping</a:t>
            </a:r>
            <a:r>
              <a:rPr lang="en-US" dirty="0"/>
              <a:t> </a:t>
            </a:r>
            <a:r>
              <a:rPr lang="en-US" dirty="0" err="1"/>
              <a:t>ditemukan</a:t>
            </a:r>
            <a:r>
              <a:rPr lang="en-US" dirty="0"/>
              <a:t> </a:t>
            </a:r>
            <a:r>
              <a:rPr lang="en-US" dirty="0" err="1"/>
              <a:t>bahwa</a:t>
            </a:r>
            <a:r>
              <a:rPr lang="en-US" dirty="0"/>
              <a:t> </a:t>
            </a:r>
            <a:r>
              <a:rPr lang="en-US" dirty="0" err="1"/>
              <a:t>adanya</a:t>
            </a:r>
            <a:r>
              <a:rPr lang="en-US" dirty="0"/>
              <a:t> </a:t>
            </a:r>
            <a:r>
              <a:rPr lang="en-US" dirty="0" err="1"/>
              <a:t>hubungan</a:t>
            </a:r>
            <a:r>
              <a:rPr lang="en-US" dirty="0"/>
              <a:t> </a:t>
            </a:r>
            <a:r>
              <a:rPr lang="en-US" dirty="0" err="1"/>
              <a:t>antara</a:t>
            </a:r>
            <a:r>
              <a:rPr lang="en-US" dirty="0"/>
              <a:t> daily time spent on site </a:t>
            </a:r>
            <a:r>
              <a:rPr lang="en-US" dirty="0" err="1"/>
              <a:t>dengan</a:t>
            </a:r>
            <a:r>
              <a:rPr lang="en-US" dirty="0"/>
              <a:t> </a:t>
            </a:r>
            <a:r>
              <a:rPr lang="en-US" dirty="0" err="1"/>
              <a:t>umur</a:t>
            </a:r>
            <a:r>
              <a:rPr lang="en-US" dirty="0"/>
              <a:t> pada </a:t>
            </a:r>
            <a:r>
              <a:rPr lang="en-US" dirty="0" err="1"/>
              <a:t>kegiatan</a:t>
            </a:r>
            <a:r>
              <a:rPr lang="en-US" dirty="0"/>
              <a:t> </a:t>
            </a:r>
            <a:r>
              <a:rPr lang="en-US" dirty="0" err="1"/>
              <a:t>tidak</a:t>
            </a:r>
            <a:r>
              <a:rPr lang="en-US" dirty="0"/>
              <a:t> </a:t>
            </a:r>
            <a:r>
              <a:rPr lang="en-US" dirty="0" err="1"/>
              <a:t>mengklik</a:t>
            </a:r>
            <a:r>
              <a:rPr lang="en-US" dirty="0"/>
              <a:t> ad.</a:t>
            </a:r>
            <a:endParaRPr lang="en-ID" dirty="0"/>
          </a:p>
        </p:txBody>
      </p:sp>
      <p:sp>
        <p:nvSpPr>
          <p:cNvPr id="9" name="TextBox 8">
            <a:extLst>
              <a:ext uri="{FF2B5EF4-FFF2-40B4-BE49-F238E27FC236}">
                <a16:creationId xmlns:a16="http://schemas.microsoft.com/office/drawing/2014/main" id="{3FA8782B-29F2-0A2D-D1E2-BF5DF06E3DCB}"/>
              </a:ext>
            </a:extLst>
          </p:cNvPr>
          <p:cNvSpPr txBox="1"/>
          <p:nvPr/>
        </p:nvSpPr>
        <p:spPr>
          <a:xfrm>
            <a:off x="5833075" y="3147060"/>
            <a:ext cx="3132192" cy="1384995"/>
          </a:xfrm>
          <a:prstGeom prst="rect">
            <a:avLst/>
          </a:prstGeom>
          <a:noFill/>
        </p:spPr>
        <p:txBody>
          <a:bodyPr wrap="square" rtlCol="0">
            <a:spAutoFit/>
          </a:bodyPr>
          <a:lstStyle/>
          <a:p>
            <a:r>
              <a:rPr lang="en-US" dirty="0"/>
              <a:t>Pada </a:t>
            </a:r>
            <a:r>
              <a:rPr lang="en-US" dirty="0" err="1"/>
              <a:t>gambar</a:t>
            </a:r>
            <a:r>
              <a:rPr lang="en-US" dirty="0"/>
              <a:t> </a:t>
            </a:r>
            <a:r>
              <a:rPr lang="en-US" dirty="0" err="1"/>
              <a:t>grafik</a:t>
            </a:r>
            <a:r>
              <a:rPr lang="en-US" dirty="0"/>
              <a:t> di </a:t>
            </a:r>
            <a:r>
              <a:rPr lang="en-US" dirty="0" err="1"/>
              <a:t>samping</a:t>
            </a:r>
            <a:r>
              <a:rPr lang="en-US" dirty="0"/>
              <a:t> </a:t>
            </a:r>
            <a:r>
              <a:rPr lang="en-US" dirty="0" err="1"/>
              <a:t>ditemukan</a:t>
            </a:r>
            <a:r>
              <a:rPr lang="en-US" dirty="0"/>
              <a:t> </a:t>
            </a:r>
            <a:r>
              <a:rPr lang="en-US" dirty="0" err="1"/>
              <a:t>bahwa</a:t>
            </a:r>
            <a:r>
              <a:rPr lang="en-US" dirty="0"/>
              <a:t> </a:t>
            </a:r>
            <a:r>
              <a:rPr lang="en-US" dirty="0" err="1"/>
              <a:t>adanya</a:t>
            </a:r>
            <a:r>
              <a:rPr lang="en-US" dirty="0"/>
              <a:t> </a:t>
            </a:r>
            <a:r>
              <a:rPr lang="en-US" dirty="0" err="1"/>
              <a:t>hubungan</a:t>
            </a:r>
            <a:r>
              <a:rPr lang="en-US" dirty="0"/>
              <a:t> yang </a:t>
            </a:r>
            <a:r>
              <a:rPr lang="en-US" dirty="0" err="1"/>
              <a:t>tidak</a:t>
            </a:r>
            <a:r>
              <a:rPr lang="en-US" dirty="0"/>
              <a:t> </a:t>
            </a:r>
            <a:r>
              <a:rPr lang="en-US" dirty="0" err="1"/>
              <a:t>terlalu</a:t>
            </a:r>
            <a:r>
              <a:rPr lang="en-US" dirty="0"/>
              <a:t> </a:t>
            </a:r>
            <a:r>
              <a:rPr lang="en-US" dirty="0" err="1"/>
              <a:t>kuat</a:t>
            </a:r>
            <a:r>
              <a:rPr lang="en-US" dirty="0"/>
              <a:t> </a:t>
            </a:r>
            <a:r>
              <a:rPr lang="en-US" dirty="0" err="1"/>
              <a:t>antara</a:t>
            </a:r>
            <a:r>
              <a:rPr lang="en-US" dirty="0"/>
              <a:t> daily internet usage </a:t>
            </a:r>
            <a:r>
              <a:rPr lang="en-US" dirty="0" err="1"/>
              <a:t>dengan</a:t>
            </a:r>
            <a:r>
              <a:rPr lang="en-US" dirty="0"/>
              <a:t> age pada </a:t>
            </a:r>
            <a:r>
              <a:rPr lang="en-US" dirty="0" err="1"/>
              <a:t>kegiatn</a:t>
            </a:r>
            <a:r>
              <a:rPr lang="en-US" dirty="0"/>
              <a:t> </a:t>
            </a:r>
            <a:r>
              <a:rPr lang="en-US" dirty="0" err="1"/>
              <a:t>mengklik</a:t>
            </a:r>
            <a:r>
              <a:rPr lang="en-US" dirty="0"/>
              <a:t> </a:t>
            </a:r>
            <a:r>
              <a:rPr lang="en-US" dirty="0" err="1"/>
              <a:t>ataupun</a:t>
            </a:r>
            <a:r>
              <a:rPr lang="en-US" dirty="0"/>
              <a:t> </a:t>
            </a:r>
            <a:r>
              <a:rPr lang="en-US" dirty="0" err="1"/>
              <a:t>tidak</a:t>
            </a:r>
            <a:r>
              <a:rPr lang="en-US" dirty="0"/>
              <a:t> </a:t>
            </a:r>
            <a:r>
              <a:rPr lang="en-US" dirty="0" err="1"/>
              <a:t>mengklik</a:t>
            </a:r>
            <a:r>
              <a:rPr lang="en-US" dirty="0"/>
              <a:t> ad.</a:t>
            </a:r>
            <a:endParaRPr lang="en-ID" dirty="0"/>
          </a:p>
        </p:txBody>
      </p:sp>
    </p:spTree>
    <p:extLst>
      <p:ext uri="{BB962C8B-B14F-4D97-AF65-F5344CB8AC3E}">
        <p14:creationId xmlns:p14="http://schemas.microsoft.com/office/powerpoint/2010/main" val="104122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CB60-5E25-CFC3-85D9-76D110C0B881}"/>
              </a:ext>
            </a:extLst>
          </p:cNvPr>
          <p:cNvSpPr>
            <a:spLocks noGrp="1"/>
          </p:cNvSpPr>
          <p:nvPr>
            <p:ph type="title"/>
          </p:nvPr>
        </p:nvSpPr>
        <p:spPr/>
        <p:txBody>
          <a:bodyPr/>
          <a:lstStyle/>
          <a:p>
            <a:r>
              <a:rPr lang="en-US" dirty="0"/>
              <a:t>Analysis</a:t>
            </a:r>
            <a:endParaRPr lang="en-ID" dirty="0"/>
          </a:p>
        </p:txBody>
      </p:sp>
      <p:pic>
        <p:nvPicPr>
          <p:cNvPr id="5" name="Picture 4">
            <a:extLst>
              <a:ext uri="{FF2B5EF4-FFF2-40B4-BE49-F238E27FC236}">
                <a16:creationId xmlns:a16="http://schemas.microsoft.com/office/drawing/2014/main" id="{89295C2E-FBF0-B620-CA8D-051012D7BDD1}"/>
              </a:ext>
            </a:extLst>
          </p:cNvPr>
          <p:cNvPicPr>
            <a:picLocks noChangeAspect="1"/>
          </p:cNvPicPr>
          <p:nvPr/>
        </p:nvPicPr>
        <p:blipFill rotWithShape="1">
          <a:blip r:embed="rId2"/>
          <a:srcRect l="5916" t="10625" r="9167"/>
          <a:stretch/>
        </p:blipFill>
        <p:spPr>
          <a:xfrm>
            <a:off x="220608" y="746760"/>
            <a:ext cx="7001202" cy="2456261"/>
          </a:xfrm>
          <a:prstGeom prst="rect">
            <a:avLst/>
          </a:prstGeom>
        </p:spPr>
      </p:pic>
      <p:sp>
        <p:nvSpPr>
          <p:cNvPr id="6" name="TextBox 5">
            <a:extLst>
              <a:ext uri="{FF2B5EF4-FFF2-40B4-BE49-F238E27FC236}">
                <a16:creationId xmlns:a16="http://schemas.microsoft.com/office/drawing/2014/main" id="{C86EC718-A64B-0B93-13B4-3B81462A9957}"/>
              </a:ext>
            </a:extLst>
          </p:cNvPr>
          <p:cNvSpPr txBox="1"/>
          <p:nvPr/>
        </p:nvSpPr>
        <p:spPr>
          <a:xfrm>
            <a:off x="1007274" y="3520440"/>
            <a:ext cx="5203026" cy="738664"/>
          </a:xfrm>
          <a:prstGeom prst="rect">
            <a:avLst/>
          </a:prstGeom>
          <a:noFill/>
        </p:spPr>
        <p:txBody>
          <a:bodyPr wrap="square" rtlCol="0">
            <a:spAutoFit/>
          </a:bodyPr>
          <a:lstStyle/>
          <a:p>
            <a:r>
              <a:rPr lang="en-US" dirty="0"/>
              <a:t>Pada </a:t>
            </a:r>
            <a:r>
              <a:rPr lang="en-US" dirty="0" err="1"/>
              <a:t>gambar</a:t>
            </a:r>
            <a:r>
              <a:rPr lang="en-US" dirty="0"/>
              <a:t> </a:t>
            </a:r>
            <a:r>
              <a:rPr lang="en-US" dirty="0" err="1"/>
              <a:t>grafik</a:t>
            </a:r>
            <a:r>
              <a:rPr lang="en-US" dirty="0"/>
              <a:t> </a:t>
            </a:r>
            <a:r>
              <a:rPr lang="en-US" dirty="0" err="1"/>
              <a:t>diatas</a:t>
            </a:r>
            <a:r>
              <a:rPr lang="en-US" dirty="0"/>
              <a:t>, </a:t>
            </a:r>
            <a:r>
              <a:rPr lang="en-US" dirty="0" err="1"/>
              <a:t>ditemukan</a:t>
            </a:r>
            <a:r>
              <a:rPr lang="en-US" dirty="0"/>
              <a:t> </a:t>
            </a:r>
            <a:r>
              <a:rPr lang="en-US" dirty="0" err="1"/>
              <a:t>adanya</a:t>
            </a:r>
            <a:r>
              <a:rPr lang="en-US" dirty="0"/>
              <a:t> </a:t>
            </a:r>
            <a:r>
              <a:rPr lang="en-US" dirty="0" err="1"/>
              <a:t>hubungan</a:t>
            </a:r>
            <a:r>
              <a:rPr lang="en-US" dirty="0"/>
              <a:t> </a:t>
            </a:r>
            <a:r>
              <a:rPr lang="en-US" dirty="0" err="1"/>
              <a:t>antara</a:t>
            </a:r>
            <a:r>
              <a:rPr lang="en-US" dirty="0"/>
              <a:t> daily internet usage </a:t>
            </a:r>
            <a:r>
              <a:rPr lang="en-US" dirty="0" err="1"/>
              <a:t>dengan</a:t>
            </a:r>
            <a:r>
              <a:rPr lang="en-US" dirty="0"/>
              <a:t> Daily Time Spent on site pada </a:t>
            </a:r>
            <a:r>
              <a:rPr lang="en-US" dirty="0" err="1"/>
              <a:t>kegiatan</a:t>
            </a:r>
            <a:r>
              <a:rPr lang="en-US" dirty="0"/>
              <a:t> </a:t>
            </a:r>
            <a:r>
              <a:rPr lang="en-US" dirty="0" err="1"/>
              <a:t>mengklik</a:t>
            </a:r>
            <a:r>
              <a:rPr lang="en-US" dirty="0"/>
              <a:t> dan </a:t>
            </a:r>
            <a:r>
              <a:rPr lang="en-US" dirty="0" err="1"/>
              <a:t>tidak</a:t>
            </a:r>
            <a:r>
              <a:rPr lang="en-US" dirty="0"/>
              <a:t> </a:t>
            </a:r>
            <a:r>
              <a:rPr lang="en-US" dirty="0" err="1"/>
              <a:t>mengklik</a:t>
            </a:r>
            <a:r>
              <a:rPr lang="en-US" dirty="0"/>
              <a:t> ad.</a:t>
            </a:r>
            <a:endParaRPr lang="en-ID" dirty="0"/>
          </a:p>
        </p:txBody>
      </p:sp>
    </p:spTree>
    <p:extLst>
      <p:ext uri="{BB962C8B-B14F-4D97-AF65-F5344CB8AC3E}">
        <p14:creationId xmlns:p14="http://schemas.microsoft.com/office/powerpoint/2010/main" val="2887274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4BBE-5AC6-004A-B89E-F3BFD192A4ED}"/>
              </a:ext>
            </a:extLst>
          </p:cNvPr>
          <p:cNvSpPr>
            <a:spLocks noGrp="1"/>
          </p:cNvSpPr>
          <p:nvPr>
            <p:ph type="title"/>
          </p:nvPr>
        </p:nvSpPr>
        <p:spPr/>
        <p:txBody>
          <a:bodyPr/>
          <a:lstStyle/>
          <a:p>
            <a:r>
              <a:rPr lang="en-US" dirty="0"/>
              <a:t>Cleaning Data</a:t>
            </a:r>
            <a:endParaRPr lang="en-ID" dirty="0"/>
          </a:p>
        </p:txBody>
      </p:sp>
      <p:sp>
        <p:nvSpPr>
          <p:cNvPr id="6" name="Google Shape;56;p13">
            <a:extLst>
              <a:ext uri="{FF2B5EF4-FFF2-40B4-BE49-F238E27FC236}">
                <a16:creationId xmlns:a16="http://schemas.microsoft.com/office/drawing/2014/main" id="{F4538C14-4388-BFBA-5611-CA2CD1346667}"/>
              </a:ext>
            </a:extLst>
          </p:cNvPr>
          <p:cNvSpPr txBox="1"/>
          <p:nvPr/>
        </p:nvSpPr>
        <p:spPr>
          <a:xfrm>
            <a:off x="242047" y="4772701"/>
            <a:ext cx="8901953" cy="346218"/>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050" dirty="0">
                <a:solidFill>
                  <a:srgbClr val="000000"/>
                </a:solidFill>
              </a:rPr>
              <a:t>Untuk selengkapnya, dapat melihat jupyter notebook </a:t>
            </a:r>
            <a:r>
              <a:rPr lang="en" sz="1050" dirty="0"/>
              <a:t>disini :” </a:t>
            </a:r>
            <a:r>
              <a:rPr lang="en-ID" sz="1050" dirty="0"/>
              <a:t>https://colab.research.google.com/drive/1GD859o5u4Sfq62qcQLG9PkcGw84FyiQ6</a:t>
            </a:r>
            <a:endParaRPr sz="1050" dirty="0">
              <a:solidFill>
                <a:srgbClr val="000000"/>
              </a:solidFill>
            </a:endParaRPr>
          </a:p>
        </p:txBody>
      </p:sp>
      <p:sp>
        <p:nvSpPr>
          <p:cNvPr id="7" name="Rectangle: Rounded Corners 6">
            <a:extLst>
              <a:ext uri="{FF2B5EF4-FFF2-40B4-BE49-F238E27FC236}">
                <a16:creationId xmlns:a16="http://schemas.microsoft.com/office/drawing/2014/main" id="{6F306E3E-17A3-551D-C55E-964BBD23DD0F}"/>
              </a:ext>
            </a:extLst>
          </p:cNvPr>
          <p:cNvSpPr/>
          <p:nvPr/>
        </p:nvSpPr>
        <p:spPr>
          <a:xfrm>
            <a:off x="858547" y="842681"/>
            <a:ext cx="1974300" cy="923365"/>
          </a:xfrm>
          <a:prstGeom prst="roundRect">
            <a:avLst/>
          </a:prstGeom>
          <a:solidFill>
            <a:srgbClr val="F43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Null</a:t>
            </a:r>
            <a:endParaRPr lang="en-ID" dirty="0"/>
          </a:p>
        </p:txBody>
      </p:sp>
      <p:sp>
        <p:nvSpPr>
          <p:cNvPr id="9" name="Rectangle: Rounded Corners 8">
            <a:extLst>
              <a:ext uri="{FF2B5EF4-FFF2-40B4-BE49-F238E27FC236}">
                <a16:creationId xmlns:a16="http://schemas.microsoft.com/office/drawing/2014/main" id="{697B14B9-F0B5-4844-FCA6-B488989C24B7}"/>
              </a:ext>
            </a:extLst>
          </p:cNvPr>
          <p:cNvSpPr/>
          <p:nvPr/>
        </p:nvSpPr>
        <p:spPr>
          <a:xfrm>
            <a:off x="5969700" y="842682"/>
            <a:ext cx="1974300" cy="923365"/>
          </a:xfrm>
          <a:prstGeom prst="roundRect">
            <a:avLst/>
          </a:prstGeom>
          <a:solidFill>
            <a:srgbClr val="F43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Duplicated</a:t>
            </a:r>
            <a:endParaRPr lang="en-ID" dirty="0"/>
          </a:p>
        </p:txBody>
      </p:sp>
      <p:cxnSp>
        <p:nvCxnSpPr>
          <p:cNvPr id="11" name="Straight Arrow Connector 10">
            <a:extLst>
              <a:ext uri="{FF2B5EF4-FFF2-40B4-BE49-F238E27FC236}">
                <a16:creationId xmlns:a16="http://schemas.microsoft.com/office/drawing/2014/main" id="{5FC4C00D-B4D4-2DC7-9CD0-C7E511FDEB2F}"/>
              </a:ext>
            </a:extLst>
          </p:cNvPr>
          <p:cNvCxnSpPr>
            <a:stCxn id="7" idx="2"/>
          </p:cNvCxnSpPr>
          <p:nvPr/>
        </p:nvCxnSpPr>
        <p:spPr>
          <a:xfrm>
            <a:off x="1845697" y="1766046"/>
            <a:ext cx="0" cy="54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A03B75-C4BA-8430-144D-BC22B8FD8B18}"/>
              </a:ext>
            </a:extLst>
          </p:cNvPr>
          <p:cNvCxnSpPr/>
          <p:nvPr/>
        </p:nvCxnSpPr>
        <p:spPr>
          <a:xfrm>
            <a:off x="6956850" y="1766046"/>
            <a:ext cx="0" cy="54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4ACEA11-ABBC-851F-E144-94015E764597}"/>
              </a:ext>
            </a:extLst>
          </p:cNvPr>
          <p:cNvSpPr/>
          <p:nvPr/>
        </p:nvSpPr>
        <p:spPr>
          <a:xfrm>
            <a:off x="151370" y="2312894"/>
            <a:ext cx="3864815" cy="1340259"/>
          </a:xfrm>
          <a:prstGeom prst="rect">
            <a:avLst/>
          </a:prstGeom>
          <a:solidFill>
            <a:srgbClr val="CC6A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t>Daily Time Spent on Site 13 data </a:t>
            </a:r>
            <a:r>
              <a:rPr lang="en-US" dirty="0">
                <a:sym typeface="Wingdings" panose="05000000000000000000" pitchFamily="2" charset="2"/>
              </a:rPr>
              <a:t> Mean</a:t>
            </a:r>
            <a:endParaRPr lang="en-US" dirty="0"/>
          </a:p>
          <a:p>
            <a:pPr marL="342900" indent="-342900" algn="just">
              <a:buAutoNum type="arabicPeriod"/>
            </a:pPr>
            <a:r>
              <a:rPr lang="en-US" dirty="0"/>
              <a:t>Area Income 13 data </a:t>
            </a:r>
            <a:r>
              <a:rPr lang="en-US" dirty="0">
                <a:sym typeface="Wingdings" panose="05000000000000000000" pitchFamily="2" charset="2"/>
              </a:rPr>
              <a:t> Mean</a:t>
            </a:r>
            <a:endParaRPr lang="en-US" dirty="0"/>
          </a:p>
          <a:p>
            <a:pPr marL="342900" indent="-342900" algn="just">
              <a:buAutoNum type="arabicPeriod"/>
            </a:pPr>
            <a:r>
              <a:rPr lang="en-US" dirty="0"/>
              <a:t>Daily Internet Usage 11 data </a:t>
            </a:r>
            <a:r>
              <a:rPr lang="en-US" dirty="0">
                <a:sym typeface="Wingdings" panose="05000000000000000000" pitchFamily="2" charset="2"/>
              </a:rPr>
              <a:t> Mean</a:t>
            </a:r>
            <a:endParaRPr lang="en-US" dirty="0"/>
          </a:p>
          <a:p>
            <a:pPr marL="342900" indent="-342900" algn="just">
              <a:buAutoNum type="arabicPeriod"/>
            </a:pPr>
            <a:r>
              <a:rPr lang="en-US" dirty="0"/>
              <a:t>Male 3 data </a:t>
            </a:r>
            <a:r>
              <a:rPr lang="en-US" dirty="0">
                <a:sym typeface="Wingdings" panose="05000000000000000000" pitchFamily="2" charset="2"/>
              </a:rPr>
              <a:t> Modus(Perempuan)</a:t>
            </a:r>
            <a:endParaRPr lang="en-ID" dirty="0"/>
          </a:p>
        </p:txBody>
      </p:sp>
      <p:sp>
        <p:nvSpPr>
          <p:cNvPr id="14" name="Rectangle 13">
            <a:extLst>
              <a:ext uri="{FF2B5EF4-FFF2-40B4-BE49-F238E27FC236}">
                <a16:creationId xmlns:a16="http://schemas.microsoft.com/office/drawing/2014/main" id="{21BD44F1-77E2-53D6-E636-F93128631601}"/>
              </a:ext>
            </a:extLst>
          </p:cNvPr>
          <p:cNvSpPr/>
          <p:nvPr/>
        </p:nvSpPr>
        <p:spPr>
          <a:xfrm>
            <a:off x="5827301" y="2312894"/>
            <a:ext cx="2259097" cy="572700"/>
          </a:xfrm>
          <a:prstGeom prst="rect">
            <a:avLst/>
          </a:prstGeom>
          <a:solidFill>
            <a:srgbClr val="CC6A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data</a:t>
            </a:r>
            <a:endParaRPr lang="en-ID" dirty="0"/>
          </a:p>
        </p:txBody>
      </p:sp>
    </p:spTree>
    <p:extLst>
      <p:ext uri="{BB962C8B-B14F-4D97-AF65-F5344CB8AC3E}">
        <p14:creationId xmlns:p14="http://schemas.microsoft.com/office/powerpoint/2010/main" val="168266668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667</TotalTime>
  <Words>1090</Words>
  <Application>Microsoft Office PowerPoint</Application>
  <PresentationFormat>On-screen Show (16:9)</PresentationFormat>
  <Paragraphs>227</Paragraphs>
  <Slides>21</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Dosis</vt:lpstr>
      <vt:lpstr>Arial</vt:lpstr>
      <vt:lpstr>Roboto</vt:lpstr>
      <vt:lpstr>Times New Roman</vt:lpstr>
      <vt:lpstr>Simple Light</vt:lpstr>
      <vt:lpstr>Simple Light</vt:lpstr>
      <vt:lpstr>Predict Clicked Ads Customer Classification by using Machine Learning</vt:lpstr>
      <vt:lpstr>Overview</vt:lpstr>
      <vt:lpstr>EDA</vt:lpstr>
      <vt:lpstr>EDA</vt:lpstr>
      <vt:lpstr>EDA</vt:lpstr>
      <vt:lpstr>Correlation</vt:lpstr>
      <vt:lpstr>Analysis</vt:lpstr>
      <vt:lpstr>Analysis</vt:lpstr>
      <vt:lpstr>Cleaning Data</vt:lpstr>
      <vt:lpstr>Extraction</vt:lpstr>
      <vt:lpstr>Future Encoding</vt:lpstr>
      <vt:lpstr>Split Data</vt:lpstr>
      <vt:lpstr>Modelling</vt:lpstr>
      <vt:lpstr>Modelling</vt:lpstr>
      <vt:lpstr>Modelling (after standarisation)</vt:lpstr>
      <vt:lpstr>Future Importance</vt:lpstr>
      <vt:lpstr>Matrix</vt:lpstr>
      <vt:lpstr>Future Importance</vt:lpstr>
      <vt:lpstr>PowerPoint Presentation</vt:lpstr>
      <vt:lpstr>Result Modelling</vt:lpstr>
      <vt:lpstr>Result Modelling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dc:creator>inggriani priscilia</dc:creator>
  <cp:lastModifiedBy>inggriani priscilia</cp:lastModifiedBy>
  <cp:revision>17</cp:revision>
  <dcterms:modified xsi:type="dcterms:W3CDTF">2022-08-06T14:56:12Z</dcterms:modified>
</cp:coreProperties>
</file>